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4"/>
  </p:sldMasterIdLst>
  <p:notesMasterIdLst>
    <p:notesMasterId r:id="rId27"/>
  </p:notesMasterIdLst>
  <p:sldIdLst>
    <p:sldId id="256" r:id="rId5"/>
    <p:sldId id="258" r:id="rId6"/>
    <p:sldId id="257" r:id="rId7"/>
    <p:sldId id="261" r:id="rId8"/>
    <p:sldId id="259" r:id="rId9"/>
    <p:sldId id="262" r:id="rId10"/>
    <p:sldId id="26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embeddedFontLst>
    <p:embeddedFont>
      <p:font typeface="Noto Serif JP" panose="020B0604020202020204" charset="-128"/>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Noto Serif" panose="02020600060500020200" pitchFamily="18"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1" autoAdjust="0"/>
    <p:restoredTop sz="93814" autoAdjust="0"/>
  </p:normalViewPr>
  <p:slideViewPr>
    <p:cSldViewPr snapToGrid="0">
      <p:cViewPr varScale="1">
        <p:scale>
          <a:sx n="111" d="100"/>
          <a:sy n="111" d="100"/>
        </p:scale>
        <p:origin x="272" y="2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B5B88-0255-459F-A02D-05D869319F9D}"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E7672-5F14-4770-AD45-8475BCBE951E}" type="slidenum">
              <a:rPr lang="en-US" smtClean="0"/>
              <a:t>‹#›</a:t>
            </a:fld>
            <a:endParaRPr lang="en-US"/>
          </a:p>
        </p:txBody>
      </p:sp>
    </p:spTree>
    <p:extLst>
      <p:ext uri="{BB962C8B-B14F-4D97-AF65-F5344CB8AC3E}">
        <p14:creationId xmlns:p14="http://schemas.microsoft.com/office/powerpoint/2010/main" val="337754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CE7672-5F14-4770-AD45-8475BCBE951E}" type="slidenum">
              <a:rPr lang="en-US" smtClean="0"/>
              <a:t>1</a:t>
            </a:fld>
            <a:endParaRPr lang="en-US"/>
          </a:p>
        </p:txBody>
      </p:sp>
    </p:spTree>
    <p:extLst>
      <p:ext uri="{BB962C8B-B14F-4D97-AF65-F5344CB8AC3E}">
        <p14:creationId xmlns:p14="http://schemas.microsoft.com/office/powerpoint/2010/main" val="2411164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952" y="2388973"/>
            <a:ext cx="10671048" cy="2173502"/>
          </a:xfrm>
        </p:spPr>
        <p:txBody>
          <a:bodyPr anchor="b">
            <a:normAutofit/>
          </a:bodyPr>
          <a:lstStyle>
            <a:lvl1pPr>
              <a:lnSpc>
                <a:spcPct val="100000"/>
              </a:lnSpc>
              <a:defRPr sz="3200"/>
            </a:lvl1pPr>
          </a:lstStyle>
          <a:p>
            <a:r>
              <a:rPr lang="en-US" dirty="0"/>
              <a:t>Click to edit Master title style</a:t>
            </a:r>
          </a:p>
        </p:txBody>
      </p:sp>
      <p:sp>
        <p:nvSpPr>
          <p:cNvPr id="3" name="Text Placeholder 2"/>
          <p:cNvSpPr>
            <a:spLocks noGrp="1"/>
          </p:cNvSpPr>
          <p:nvPr>
            <p:ph type="body" idx="1"/>
          </p:nvPr>
        </p:nvSpPr>
        <p:spPr>
          <a:xfrm>
            <a:off x="758952" y="4827372"/>
            <a:ext cx="10671048" cy="1262277"/>
          </a:xfrm>
        </p:spPr>
        <p:txBody>
          <a:bodyPr>
            <a:normAutofit/>
          </a:bodyPr>
          <a:lstStyle>
            <a:lvl1pPr marL="0" indent="0">
              <a:buNone/>
              <a:defRPr sz="18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46" y="668168"/>
            <a:ext cx="2849222" cy="1392141"/>
          </a:xfrm>
          <a:prstGeom prst="rect">
            <a:avLst/>
          </a:prstGeom>
        </p:spPr>
      </p:pic>
    </p:spTree>
    <p:extLst>
      <p:ext uri="{BB962C8B-B14F-4D97-AF65-F5344CB8AC3E}">
        <p14:creationId xmlns:p14="http://schemas.microsoft.com/office/powerpoint/2010/main" val="135797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3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46" y="3090088"/>
            <a:ext cx="2849222" cy="1392141"/>
          </a:xfrm>
          <a:prstGeom prst="rect">
            <a:avLst/>
          </a:prstGeom>
        </p:spPr>
      </p:pic>
      <p:sp>
        <p:nvSpPr>
          <p:cNvPr id="3" name="Text Placeholder 2"/>
          <p:cNvSpPr>
            <a:spLocks noGrp="1"/>
          </p:cNvSpPr>
          <p:nvPr>
            <p:ph type="body" idx="1"/>
          </p:nvPr>
        </p:nvSpPr>
        <p:spPr>
          <a:xfrm>
            <a:off x="758952" y="4753232"/>
            <a:ext cx="10671048" cy="1336418"/>
          </a:xfrm>
        </p:spPr>
        <p:txBody>
          <a:bodyPr>
            <a:normAutofit/>
          </a:bodyPr>
          <a:lstStyle>
            <a:lvl1pPr marL="0" indent="0">
              <a:buNone/>
              <a:defRPr sz="1600">
                <a:solidFill>
                  <a:schemeClr val="bg1">
                    <a:lumMod val="50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1033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952" y="3212674"/>
            <a:ext cx="10671048" cy="2852737"/>
          </a:xfrm>
        </p:spPr>
        <p:txBody>
          <a:bodyPr anchor="t">
            <a:normAutofit/>
          </a:bodyPr>
          <a:lstStyle>
            <a:lvl1pPr>
              <a:lnSpc>
                <a:spcPct val="100000"/>
              </a:lnSpc>
              <a:defRPr sz="3200"/>
            </a:lvl1pPr>
          </a:lstStyle>
          <a:p>
            <a:r>
              <a:rPr lang="en-US" dirty="0"/>
              <a:t>Click to edit Master title style</a:t>
            </a:r>
          </a:p>
        </p:txBody>
      </p:sp>
      <p:sp>
        <p:nvSpPr>
          <p:cNvPr id="3" name="Text Placeholder 2"/>
          <p:cNvSpPr>
            <a:spLocks noGrp="1"/>
          </p:cNvSpPr>
          <p:nvPr>
            <p:ph type="body" idx="1"/>
          </p:nvPr>
        </p:nvSpPr>
        <p:spPr>
          <a:xfrm>
            <a:off x="758952" y="1712488"/>
            <a:ext cx="10671048" cy="1375946"/>
          </a:xfrm>
        </p:spPr>
        <p:txBody>
          <a:bodyPr anchor="b">
            <a:normAutofit/>
          </a:bodyPr>
          <a:lstStyle>
            <a:lvl1pPr marL="0" indent="0">
              <a:buNone/>
              <a:defRPr sz="18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5" name="Picture 4">
            <a:extLst>
              <a:ext uri="{FF2B5EF4-FFF2-40B4-BE49-F238E27FC236}">
                <a16:creationId xmlns:a16="http://schemas.microsoft.com/office/drawing/2014/main" id="{8F8744F6-1D77-4945-9154-57E95E72CA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74" y="6254105"/>
            <a:ext cx="892776" cy="404357"/>
          </a:xfrm>
          <a:prstGeom prst="rect">
            <a:avLst/>
          </a:prstGeom>
        </p:spPr>
      </p:pic>
      <p:pic>
        <p:nvPicPr>
          <p:cNvPr id="6" name="Graphic 5">
            <a:extLst>
              <a:ext uri="{FF2B5EF4-FFF2-40B4-BE49-F238E27FC236}">
                <a16:creationId xmlns:a16="http://schemas.microsoft.com/office/drawing/2014/main" id="{D7F7AC60-33B7-4AD9-9C4A-71180FC5249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7677" y="6456284"/>
            <a:ext cx="1823085" cy="139466"/>
          </a:xfrm>
          <a:prstGeom prst="rect">
            <a:avLst/>
          </a:prstGeom>
        </p:spPr>
      </p:pic>
    </p:spTree>
    <p:extLst>
      <p:ext uri="{BB962C8B-B14F-4D97-AF65-F5344CB8AC3E}">
        <p14:creationId xmlns:p14="http://schemas.microsoft.com/office/powerpoint/2010/main" val="371595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714" y="1078992"/>
            <a:ext cx="10671048" cy="48275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4"/>
          </p:nvPr>
        </p:nvSpPr>
        <p:spPr>
          <a:xfrm>
            <a:off x="759714" y="6300357"/>
            <a:ext cx="5564886" cy="365125"/>
          </a:xfrm>
          <a:prstGeom prst="rect">
            <a:avLst/>
          </a:prstGeom>
        </p:spPr>
        <p:txBody>
          <a:bodyPr vert="horz" lIns="91440" tIns="45720" rIns="91440" bIns="45720" rtlCol="0" anchor="ctr"/>
          <a:lstStyle>
            <a:lvl1pPr algn="l">
              <a:defRPr sz="1000">
                <a:solidFill>
                  <a:schemeClr val="bg1">
                    <a:lumMod val="50000"/>
                  </a:schemeClr>
                </a:solidFill>
                <a:latin typeface="Roboto" panose="02000000000000000000" pitchFamily="2" charset="0"/>
                <a:ea typeface="Roboto" panose="02000000000000000000" pitchFamily="2" charset="0"/>
              </a:defRPr>
            </a:lvl1pPr>
          </a:lstStyle>
          <a:p>
            <a:fld id="{54721A9B-34A7-4855-82EE-AAF4BC367DA2}" type="slidenum">
              <a:rPr lang="en-US" smtClean="0"/>
              <a:pPr/>
              <a:t>‹#›</a:t>
            </a:fld>
            <a:r>
              <a:rPr lang="en-US" dirty="0"/>
              <a:t> | [Presentation Name]</a:t>
            </a:r>
          </a:p>
        </p:txBody>
      </p:sp>
      <p:sp>
        <p:nvSpPr>
          <p:cNvPr id="9" name="Title Placeholder 1"/>
          <p:cNvSpPr>
            <a:spLocks noGrp="1"/>
          </p:cNvSpPr>
          <p:nvPr>
            <p:ph type="title"/>
          </p:nvPr>
        </p:nvSpPr>
        <p:spPr>
          <a:xfrm>
            <a:off x="759714" y="457604"/>
            <a:ext cx="10671048" cy="397032"/>
          </a:xfrm>
          <a:prstGeom prst="rect">
            <a:avLst/>
          </a:prstGeom>
        </p:spPr>
        <p:txBody>
          <a:bodyPr vert="horz" wrap="square" lIns="91440" tIns="45720" rIns="91440" bIns="45720" rtlCol="0" anchor="ctr">
            <a:spAutoFit/>
          </a:bodyPr>
          <a:lstStyle/>
          <a:p>
            <a:r>
              <a:rPr lang="en-US" dirty="0"/>
              <a:t>Click to edit Master title style</a:t>
            </a:r>
          </a:p>
        </p:txBody>
      </p:sp>
      <p:cxnSp>
        <p:nvCxnSpPr>
          <p:cNvPr id="12" name="Straight Connector 11"/>
          <p:cNvCxnSpPr/>
          <p:nvPr userDrawn="1"/>
        </p:nvCxnSpPr>
        <p:spPr>
          <a:xfrm>
            <a:off x="759714" y="854636"/>
            <a:ext cx="1067104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59714" y="6135540"/>
            <a:ext cx="1067104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530CE03-28F8-41BC-BF4F-EB8AFC38B4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74" y="6254105"/>
            <a:ext cx="892776" cy="404357"/>
          </a:xfrm>
          <a:prstGeom prst="rect">
            <a:avLst/>
          </a:prstGeom>
        </p:spPr>
      </p:pic>
      <p:pic>
        <p:nvPicPr>
          <p:cNvPr id="14" name="Graphic 13">
            <a:extLst>
              <a:ext uri="{FF2B5EF4-FFF2-40B4-BE49-F238E27FC236}">
                <a16:creationId xmlns:a16="http://schemas.microsoft.com/office/drawing/2014/main" id="{ACDB910C-E0B4-4C38-AD2B-C7909AA2D80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7677" y="6456284"/>
            <a:ext cx="1823085" cy="139466"/>
          </a:xfrm>
          <a:prstGeom prst="rect">
            <a:avLst/>
          </a:prstGeom>
        </p:spPr>
      </p:pic>
    </p:spTree>
    <p:extLst>
      <p:ext uri="{BB962C8B-B14F-4D97-AF65-F5344CB8AC3E}">
        <p14:creationId xmlns:p14="http://schemas.microsoft.com/office/powerpoint/2010/main" val="43438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714" y="1076264"/>
            <a:ext cx="10671048" cy="46819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19" hasCustomPrompt="1"/>
          </p:nvPr>
        </p:nvSpPr>
        <p:spPr>
          <a:xfrm>
            <a:off x="759714" y="5833445"/>
            <a:ext cx="10671048" cy="246221"/>
          </a:xfrm>
        </p:spPr>
        <p:txBody>
          <a:bodyPr wrap="square" anchor="b" anchorCtr="0">
            <a:spAutoFit/>
          </a:bodyPr>
          <a:lstStyle>
            <a:lvl1pPr marL="0" indent="0">
              <a:lnSpc>
                <a:spcPts val="1200"/>
              </a:lnSpc>
              <a:buNone/>
              <a:defRPr sz="1000" baseline="0"/>
            </a:lvl1pPr>
            <a:lvl2pPr>
              <a:defRPr sz="1000"/>
            </a:lvl2pPr>
            <a:lvl3pPr>
              <a:defRPr sz="1000"/>
            </a:lvl3pPr>
            <a:lvl4pPr>
              <a:defRPr sz="1000"/>
            </a:lvl4pPr>
            <a:lvl5pPr>
              <a:defRPr sz="1000"/>
            </a:lvl5pPr>
          </a:lstStyle>
          <a:p>
            <a:pPr lvl="0"/>
            <a:r>
              <a:rPr lang="en-US" dirty="0"/>
              <a:t>Source: XXXXXXXXXXXXXXXXXXXXX.</a:t>
            </a:r>
          </a:p>
        </p:txBody>
      </p:sp>
      <p:sp>
        <p:nvSpPr>
          <p:cNvPr id="9" name="Title Placeholder 1"/>
          <p:cNvSpPr>
            <a:spLocks noGrp="1"/>
          </p:cNvSpPr>
          <p:nvPr>
            <p:ph type="title"/>
          </p:nvPr>
        </p:nvSpPr>
        <p:spPr>
          <a:xfrm>
            <a:off x="759714" y="457604"/>
            <a:ext cx="10671048" cy="397032"/>
          </a:xfrm>
          <a:prstGeom prst="rect">
            <a:avLst/>
          </a:prstGeom>
        </p:spPr>
        <p:txBody>
          <a:bodyPr vert="horz" wrap="square" lIns="91440" tIns="45720" rIns="91440" bIns="45720" rtlCol="0" anchor="ctr">
            <a:spAutoFit/>
          </a:bodyPr>
          <a:lstStyle/>
          <a:p>
            <a:r>
              <a:rPr lang="en-US" dirty="0"/>
              <a:t>Click to edit Master title style</a:t>
            </a:r>
          </a:p>
        </p:txBody>
      </p:sp>
      <p:cxnSp>
        <p:nvCxnSpPr>
          <p:cNvPr id="18" name="Straight Connector 17"/>
          <p:cNvCxnSpPr/>
          <p:nvPr userDrawn="1"/>
        </p:nvCxnSpPr>
        <p:spPr>
          <a:xfrm>
            <a:off x="759714" y="854636"/>
            <a:ext cx="1067104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4"/>
          <p:cNvSpPr>
            <a:spLocks noGrp="1"/>
          </p:cNvSpPr>
          <p:nvPr>
            <p:ph type="sldNum" sz="quarter" idx="4"/>
          </p:nvPr>
        </p:nvSpPr>
        <p:spPr>
          <a:xfrm>
            <a:off x="759714" y="6300357"/>
            <a:ext cx="5564886" cy="365125"/>
          </a:xfrm>
          <a:prstGeom prst="rect">
            <a:avLst/>
          </a:prstGeom>
        </p:spPr>
        <p:txBody>
          <a:bodyPr vert="horz" lIns="91440" tIns="45720" rIns="91440" bIns="45720" rtlCol="0" anchor="ctr"/>
          <a:lstStyle>
            <a:lvl1pPr algn="l">
              <a:defRPr sz="1000">
                <a:solidFill>
                  <a:schemeClr val="bg1">
                    <a:lumMod val="50000"/>
                  </a:schemeClr>
                </a:solidFill>
                <a:latin typeface="Roboto" panose="02000000000000000000" pitchFamily="2" charset="0"/>
                <a:ea typeface="Roboto" panose="02000000000000000000" pitchFamily="2" charset="0"/>
              </a:defRPr>
            </a:lvl1pPr>
          </a:lstStyle>
          <a:p>
            <a:fld id="{54721A9B-34A7-4855-82EE-AAF4BC367DA2}" type="slidenum">
              <a:rPr lang="en-US" smtClean="0"/>
              <a:pPr/>
              <a:t>‹#›</a:t>
            </a:fld>
            <a:r>
              <a:rPr lang="en-US" dirty="0"/>
              <a:t> | Permanent Capital Vehicles: Alternative Structures and Terms</a:t>
            </a:r>
          </a:p>
        </p:txBody>
      </p:sp>
      <p:cxnSp>
        <p:nvCxnSpPr>
          <p:cNvPr id="11" name="Straight Connector 10"/>
          <p:cNvCxnSpPr/>
          <p:nvPr userDrawn="1"/>
        </p:nvCxnSpPr>
        <p:spPr>
          <a:xfrm>
            <a:off x="759714" y="6135540"/>
            <a:ext cx="1067104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74" y="6254105"/>
            <a:ext cx="892776" cy="404357"/>
          </a:xfrm>
          <a:prstGeom prst="rect">
            <a:avLst/>
          </a:prstGeom>
        </p:spPr>
      </p:pic>
      <p:pic>
        <p:nvPicPr>
          <p:cNvPr id="12" name="Graphic 11">
            <a:extLst>
              <a:ext uri="{FF2B5EF4-FFF2-40B4-BE49-F238E27FC236}">
                <a16:creationId xmlns:a16="http://schemas.microsoft.com/office/drawing/2014/main" id="{A5A58B60-BA18-48C6-9CAC-B95E381C397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7677" y="6456284"/>
            <a:ext cx="1823085" cy="139466"/>
          </a:xfrm>
          <a:prstGeom prst="rect">
            <a:avLst/>
          </a:prstGeom>
        </p:spPr>
      </p:pic>
    </p:spTree>
    <p:extLst>
      <p:ext uri="{BB962C8B-B14F-4D97-AF65-F5344CB8AC3E}">
        <p14:creationId xmlns:p14="http://schemas.microsoft.com/office/powerpoint/2010/main" val="374491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714" y="1473050"/>
            <a:ext cx="10671048" cy="428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2"/>
          </p:nvPr>
        </p:nvSpPr>
        <p:spPr>
          <a:xfrm>
            <a:off x="759714" y="1076264"/>
            <a:ext cx="10671048" cy="258532"/>
          </a:xfrm>
        </p:spPr>
        <p:txBody>
          <a:bodyPr wrap="square" anchor="ctr">
            <a:spAutoFit/>
          </a:bodyPr>
          <a:lstStyle>
            <a:lvl1pPr marL="0" indent="0">
              <a:buNone/>
              <a:defRPr sz="1200" b="1">
                <a:solidFill>
                  <a:schemeClr val="bg1">
                    <a:lumMod val="50000"/>
                  </a:schemeClr>
                </a:solidFill>
              </a:defRPr>
            </a:lvl1pPr>
          </a:lstStyle>
          <a:p>
            <a:pPr lvl="0"/>
            <a:r>
              <a:rPr lang="en-US" dirty="0"/>
              <a:t>Edit Master text styles</a:t>
            </a:r>
          </a:p>
        </p:txBody>
      </p:sp>
      <p:sp>
        <p:nvSpPr>
          <p:cNvPr id="15" name="Text Placeholder 4"/>
          <p:cNvSpPr>
            <a:spLocks noGrp="1"/>
          </p:cNvSpPr>
          <p:nvPr>
            <p:ph type="body" sz="quarter" idx="19" hasCustomPrompt="1"/>
          </p:nvPr>
        </p:nvSpPr>
        <p:spPr>
          <a:xfrm>
            <a:off x="759714" y="5833445"/>
            <a:ext cx="10671048" cy="246221"/>
          </a:xfrm>
        </p:spPr>
        <p:txBody>
          <a:bodyPr wrap="square" anchor="b" anchorCtr="0">
            <a:spAutoFit/>
          </a:bodyPr>
          <a:lstStyle>
            <a:lvl1pPr marL="0" indent="0">
              <a:lnSpc>
                <a:spcPts val="1200"/>
              </a:lnSpc>
              <a:buNone/>
              <a:defRPr sz="1000" baseline="0"/>
            </a:lvl1pPr>
            <a:lvl2pPr>
              <a:defRPr sz="1000"/>
            </a:lvl2pPr>
            <a:lvl3pPr>
              <a:defRPr sz="1000"/>
            </a:lvl3pPr>
            <a:lvl4pPr>
              <a:defRPr sz="1000"/>
            </a:lvl4pPr>
            <a:lvl5pPr>
              <a:defRPr sz="1000"/>
            </a:lvl5pPr>
          </a:lstStyle>
          <a:p>
            <a:pPr lvl="0"/>
            <a:r>
              <a:rPr lang="en-US" dirty="0"/>
              <a:t>Source: XXXXXXXXXXXXXXXXXXXXX.</a:t>
            </a:r>
          </a:p>
        </p:txBody>
      </p:sp>
      <p:sp>
        <p:nvSpPr>
          <p:cNvPr id="9" name="Title Placeholder 1"/>
          <p:cNvSpPr>
            <a:spLocks noGrp="1"/>
          </p:cNvSpPr>
          <p:nvPr>
            <p:ph type="title"/>
          </p:nvPr>
        </p:nvSpPr>
        <p:spPr>
          <a:xfrm>
            <a:off x="759714" y="457604"/>
            <a:ext cx="10671048" cy="397032"/>
          </a:xfrm>
          <a:prstGeom prst="rect">
            <a:avLst/>
          </a:prstGeom>
        </p:spPr>
        <p:txBody>
          <a:bodyPr vert="horz" wrap="square" lIns="91440" tIns="45720" rIns="91440" bIns="45720" rtlCol="0" anchor="ctr">
            <a:spAutoFit/>
          </a:bodyPr>
          <a:lstStyle/>
          <a:p>
            <a:r>
              <a:rPr lang="en-US" dirty="0"/>
              <a:t>Click to edit Master title style</a:t>
            </a:r>
          </a:p>
        </p:txBody>
      </p:sp>
      <p:cxnSp>
        <p:nvCxnSpPr>
          <p:cNvPr id="18" name="Straight Connector 17"/>
          <p:cNvCxnSpPr/>
          <p:nvPr userDrawn="1"/>
        </p:nvCxnSpPr>
        <p:spPr>
          <a:xfrm>
            <a:off x="759714" y="854636"/>
            <a:ext cx="1067104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4"/>
          <p:cNvSpPr>
            <a:spLocks noGrp="1"/>
          </p:cNvSpPr>
          <p:nvPr>
            <p:ph type="sldNum" sz="quarter" idx="4"/>
          </p:nvPr>
        </p:nvSpPr>
        <p:spPr>
          <a:xfrm>
            <a:off x="759714" y="6300357"/>
            <a:ext cx="5564886" cy="365125"/>
          </a:xfrm>
          <a:prstGeom prst="rect">
            <a:avLst/>
          </a:prstGeom>
        </p:spPr>
        <p:txBody>
          <a:bodyPr vert="horz" lIns="91440" tIns="45720" rIns="91440" bIns="45720" rtlCol="0" anchor="ctr"/>
          <a:lstStyle>
            <a:lvl1pPr algn="l">
              <a:defRPr sz="1000">
                <a:solidFill>
                  <a:schemeClr val="bg1">
                    <a:lumMod val="50000"/>
                  </a:schemeClr>
                </a:solidFill>
                <a:latin typeface="Roboto" panose="02000000000000000000" pitchFamily="2" charset="0"/>
                <a:ea typeface="Roboto" panose="02000000000000000000" pitchFamily="2" charset="0"/>
              </a:defRPr>
            </a:lvl1pPr>
          </a:lstStyle>
          <a:p>
            <a:fld id="{54721A9B-34A7-4855-82EE-AAF4BC367DA2}" type="slidenum">
              <a:rPr lang="en-US" smtClean="0"/>
              <a:pPr/>
              <a:t>‹#›</a:t>
            </a:fld>
            <a:r>
              <a:rPr lang="en-US" dirty="0"/>
              <a:t> | Permanent Capital Vehicles: Alternative Structures and Terms</a:t>
            </a:r>
          </a:p>
        </p:txBody>
      </p:sp>
      <p:cxnSp>
        <p:nvCxnSpPr>
          <p:cNvPr id="13" name="Straight Connector 12"/>
          <p:cNvCxnSpPr/>
          <p:nvPr userDrawn="1"/>
        </p:nvCxnSpPr>
        <p:spPr>
          <a:xfrm>
            <a:off x="759714" y="6135540"/>
            <a:ext cx="1067104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32A0DB-0E51-4D93-BCA4-7B753400E9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74" y="6254105"/>
            <a:ext cx="892776" cy="404357"/>
          </a:xfrm>
          <a:prstGeom prst="rect">
            <a:avLst/>
          </a:prstGeom>
        </p:spPr>
      </p:pic>
      <p:pic>
        <p:nvPicPr>
          <p:cNvPr id="16" name="Graphic 15">
            <a:extLst>
              <a:ext uri="{FF2B5EF4-FFF2-40B4-BE49-F238E27FC236}">
                <a16:creationId xmlns:a16="http://schemas.microsoft.com/office/drawing/2014/main" id="{07F668B1-237D-4554-A69B-34FDA75E7C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7677" y="6456284"/>
            <a:ext cx="1823085" cy="139466"/>
          </a:xfrm>
          <a:prstGeom prst="rect">
            <a:avLst/>
          </a:prstGeom>
        </p:spPr>
      </p:pic>
    </p:spTree>
    <p:extLst>
      <p:ext uri="{BB962C8B-B14F-4D97-AF65-F5344CB8AC3E}">
        <p14:creationId xmlns:p14="http://schemas.microsoft.com/office/powerpoint/2010/main" val="3329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9714" y="1078992"/>
            <a:ext cx="5260086" cy="4998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78993"/>
            <a:ext cx="5258562" cy="4998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759714" y="457604"/>
            <a:ext cx="10671048" cy="397032"/>
          </a:xfrm>
          <a:prstGeom prst="rect">
            <a:avLst/>
          </a:prstGeom>
        </p:spPr>
        <p:txBody>
          <a:bodyPr vert="horz" wrap="square" lIns="91440" tIns="45720" rIns="91440" bIns="45720" rtlCol="0" anchor="ctr">
            <a:spAutoFit/>
          </a:bodyPr>
          <a:lstStyle/>
          <a:p>
            <a:r>
              <a:rPr lang="en-US" dirty="0"/>
              <a:t>Click to edit Master title style</a:t>
            </a:r>
          </a:p>
        </p:txBody>
      </p:sp>
      <p:cxnSp>
        <p:nvCxnSpPr>
          <p:cNvPr id="13" name="Straight Connector 12"/>
          <p:cNvCxnSpPr/>
          <p:nvPr userDrawn="1"/>
        </p:nvCxnSpPr>
        <p:spPr>
          <a:xfrm>
            <a:off x="759714" y="854636"/>
            <a:ext cx="1067104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4"/>
          </p:nvPr>
        </p:nvSpPr>
        <p:spPr>
          <a:xfrm>
            <a:off x="759714" y="6300357"/>
            <a:ext cx="5564886" cy="365125"/>
          </a:xfrm>
          <a:prstGeom prst="rect">
            <a:avLst/>
          </a:prstGeom>
        </p:spPr>
        <p:txBody>
          <a:bodyPr vert="horz" lIns="91440" tIns="45720" rIns="91440" bIns="45720" rtlCol="0" anchor="ctr"/>
          <a:lstStyle>
            <a:lvl1pPr algn="l">
              <a:defRPr sz="1000">
                <a:solidFill>
                  <a:schemeClr val="bg1">
                    <a:lumMod val="50000"/>
                  </a:schemeClr>
                </a:solidFill>
                <a:latin typeface="Roboto" panose="02000000000000000000" pitchFamily="2" charset="0"/>
                <a:ea typeface="Roboto" panose="02000000000000000000" pitchFamily="2" charset="0"/>
              </a:defRPr>
            </a:lvl1pPr>
          </a:lstStyle>
          <a:p>
            <a:fld id="{54721A9B-34A7-4855-82EE-AAF4BC367DA2}" type="slidenum">
              <a:rPr lang="en-US" smtClean="0"/>
              <a:pPr/>
              <a:t>‹#›</a:t>
            </a:fld>
            <a:r>
              <a:rPr lang="en-US" dirty="0"/>
              <a:t> | Permanent Capital Vehicles: Alternative Structures and Terms</a:t>
            </a:r>
          </a:p>
        </p:txBody>
      </p:sp>
      <p:cxnSp>
        <p:nvCxnSpPr>
          <p:cNvPr id="10" name="Straight Connector 9"/>
          <p:cNvCxnSpPr/>
          <p:nvPr userDrawn="1"/>
        </p:nvCxnSpPr>
        <p:spPr>
          <a:xfrm>
            <a:off x="759714" y="6135540"/>
            <a:ext cx="1067104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E933DB7-F923-45B0-BED7-AA55AE709A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74" y="6254105"/>
            <a:ext cx="892776" cy="404357"/>
          </a:xfrm>
          <a:prstGeom prst="rect">
            <a:avLst/>
          </a:prstGeom>
        </p:spPr>
      </p:pic>
      <p:pic>
        <p:nvPicPr>
          <p:cNvPr id="12" name="Graphic 11">
            <a:extLst>
              <a:ext uri="{FF2B5EF4-FFF2-40B4-BE49-F238E27FC236}">
                <a16:creationId xmlns:a16="http://schemas.microsoft.com/office/drawing/2014/main" id="{C613EFCA-640D-4568-920B-240969B869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7677" y="6456284"/>
            <a:ext cx="1823085" cy="139466"/>
          </a:xfrm>
          <a:prstGeom prst="rect">
            <a:avLst/>
          </a:prstGeom>
        </p:spPr>
      </p:pic>
    </p:spTree>
    <p:extLst>
      <p:ext uri="{BB962C8B-B14F-4D97-AF65-F5344CB8AC3E}">
        <p14:creationId xmlns:p14="http://schemas.microsoft.com/office/powerpoint/2010/main" val="10760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9714" y="1078992"/>
            <a:ext cx="5260086" cy="46873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78992"/>
            <a:ext cx="5258562" cy="46873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759714" y="457604"/>
            <a:ext cx="10671048" cy="397032"/>
          </a:xfrm>
          <a:prstGeom prst="rect">
            <a:avLst/>
          </a:prstGeom>
        </p:spPr>
        <p:txBody>
          <a:bodyPr vert="horz" wrap="square" lIns="91440" tIns="45720" rIns="91440" bIns="45720" rtlCol="0" anchor="ctr">
            <a:spAutoFit/>
          </a:bodyPr>
          <a:lstStyle/>
          <a:p>
            <a:r>
              <a:rPr lang="en-US" dirty="0"/>
              <a:t>Click to edit Master title style</a:t>
            </a:r>
          </a:p>
        </p:txBody>
      </p:sp>
      <p:cxnSp>
        <p:nvCxnSpPr>
          <p:cNvPr id="21" name="Straight Connector 20"/>
          <p:cNvCxnSpPr/>
          <p:nvPr userDrawn="1"/>
        </p:nvCxnSpPr>
        <p:spPr>
          <a:xfrm>
            <a:off x="759714" y="854636"/>
            <a:ext cx="1067104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4"/>
          <p:cNvSpPr>
            <a:spLocks noGrp="1"/>
          </p:cNvSpPr>
          <p:nvPr>
            <p:ph type="body" sz="quarter" idx="19" hasCustomPrompt="1"/>
          </p:nvPr>
        </p:nvSpPr>
        <p:spPr>
          <a:xfrm>
            <a:off x="759714" y="5833445"/>
            <a:ext cx="10671048" cy="246221"/>
          </a:xfrm>
        </p:spPr>
        <p:txBody>
          <a:bodyPr wrap="square" anchor="b" anchorCtr="0">
            <a:spAutoFit/>
          </a:bodyPr>
          <a:lstStyle>
            <a:lvl1pPr marL="0" indent="0">
              <a:lnSpc>
                <a:spcPts val="1200"/>
              </a:lnSpc>
              <a:buNone/>
              <a:defRPr sz="1000" baseline="0"/>
            </a:lvl1pPr>
            <a:lvl2pPr>
              <a:defRPr sz="1000"/>
            </a:lvl2pPr>
            <a:lvl3pPr>
              <a:defRPr sz="1000"/>
            </a:lvl3pPr>
            <a:lvl4pPr>
              <a:defRPr sz="1000"/>
            </a:lvl4pPr>
            <a:lvl5pPr>
              <a:defRPr sz="1000"/>
            </a:lvl5pPr>
          </a:lstStyle>
          <a:p>
            <a:pPr lvl="0"/>
            <a:r>
              <a:rPr lang="en-US" dirty="0"/>
              <a:t>Source: XXXXXXXXXXXXXXXXXXXXX.</a:t>
            </a:r>
          </a:p>
        </p:txBody>
      </p:sp>
      <p:sp>
        <p:nvSpPr>
          <p:cNvPr id="10" name="Slide Number Placeholder 4"/>
          <p:cNvSpPr>
            <a:spLocks noGrp="1"/>
          </p:cNvSpPr>
          <p:nvPr>
            <p:ph type="sldNum" sz="quarter" idx="4"/>
          </p:nvPr>
        </p:nvSpPr>
        <p:spPr>
          <a:xfrm>
            <a:off x="759714" y="6300357"/>
            <a:ext cx="5564886" cy="365125"/>
          </a:xfrm>
          <a:prstGeom prst="rect">
            <a:avLst/>
          </a:prstGeom>
        </p:spPr>
        <p:txBody>
          <a:bodyPr vert="horz" lIns="91440" tIns="45720" rIns="91440" bIns="45720" rtlCol="0" anchor="ctr"/>
          <a:lstStyle>
            <a:lvl1pPr algn="l">
              <a:defRPr sz="1000">
                <a:solidFill>
                  <a:schemeClr val="bg1">
                    <a:lumMod val="50000"/>
                  </a:schemeClr>
                </a:solidFill>
                <a:latin typeface="Roboto" panose="02000000000000000000" pitchFamily="2" charset="0"/>
                <a:ea typeface="Roboto" panose="02000000000000000000" pitchFamily="2" charset="0"/>
              </a:defRPr>
            </a:lvl1pPr>
          </a:lstStyle>
          <a:p>
            <a:fld id="{54721A9B-34A7-4855-82EE-AAF4BC367DA2}" type="slidenum">
              <a:rPr lang="en-US" smtClean="0"/>
              <a:pPr/>
              <a:t>‹#›</a:t>
            </a:fld>
            <a:r>
              <a:rPr lang="en-US" dirty="0"/>
              <a:t> | Permanent Capital Vehicles: Alternative Structures and Terms</a:t>
            </a:r>
          </a:p>
        </p:txBody>
      </p:sp>
      <p:cxnSp>
        <p:nvCxnSpPr>
          <p:cNvPr id="11" name="Straight Connector 10"/>
          <p:cNvCxnSpPr/>
          <p:nvPr userDrawn="1"/>
        </p:nvCxnSpPr>
        <p:spPr>
          <a:xfrm>
            <a:off x="759714" y="6135540"/>
            <a:ext cx="1067104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85DB879-C55E-4C94-8083-3CF498D149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74" y="6254105"/>
            <a:ext cx="892776" cy="404357"/>
          </a:xfrm>
          <a:prstGeom prst="rect">
            <a:avLst/>
          </a:prstGeom>
        </p:spPr>
      </p:pic>
      <p:pic>
        <p:nvPicPr>
          <p:cNvPr id="14" name="Graphic 13">
            <a:extLst>
              <a:ext uri="{FF2B5EF4-FFF2-40B4-BE49-F238E27FC236}">
                <a16:creationId xmlns:a16="http://schemas.microsoft.com/office/drawing/2014/main" id="{E67A1D2F-6BEB-4EFB-9D7D-62A639B3780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7677" y="6456284"/>
            <a:ext cx="1823085" cy="139466"/>
          </a:xfrm>
          <a:prstGeom prst="rect">
            <a:avLst/>
          </a:prstGeom>
        </p:spPr>
      </p:pic>
    </p:spTree>
    <p:extLst>
      <p:ext uri="{BB962C8B-B14F-4D97-AF65-F5344CB8AC3E}">
        <p14:creationId xmlns:p14="http://schemas.microsoft.com/office/powerpoint/2010/main" val="217340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9714" y="1475779"/>
            <a:ext cx="5260086" cy="42905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75779"/>
            <a:ext cx="5258562" cy="42905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759714" y="457604"/>
            <a:ext cx="10671048" cy="397032"/>
          </a:xfrm>
          <a:prstGeom prst="rect">
            <a:avLst/>
          </a:prstGeom>
        </p:spPr>
        <p:txBody>
          <a:bodyPr vert="horz" wrap="square" lIns="91440" tIns="45720" rIns="91440" bIns="45720" rtlCol="0" anchor="ctr">
            <a:spAutoFit/>
          </a:bodyPr>
          <a:lstStyle/>
          <a:p>
            <a:r>
              <a:rPr lang="en-US" dirty="0"/>
              <a:t>Click to edit Master title style</a:t>
            </a:r>
          </a:p>
        </p:txBody>
      </p:sp>
      <p:cxnSp>
        <p:nvCxnSpPr>
          <p:cNvPr id="21" name="Straight Connector 20"/>
          <p:cNvCxnSpPr/>
          <p:nvPr userDrawn="1"/>
        </p:nvCxnSpPr>
        <p:spPr>
          <a:xfrm>
            <a:off x="759714" y="854636"/>
            <a:ext cx="1067104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p:cNvSpPr>
            <a:spLocks noGrp="1"/>
          </p:cNvSpPr>
          <p:nvPr>
            <p:ph type="body" sz="quarter" idx="12"/>
          </p:nvPr>
        </p:nvSpPr>
        <p:spPr>
          <a:xfrm>
            <a:off x="759714" y="1078992"/>
            <a:ext cx="5260086" cy="258532"/>
          </a:xfrm>
        </p:spPr>
        <p:txBody>
          <a:bodyPr wrap="square" anchor="ctr">
            <a:spAutoFit/>
          </a:bodyPr>
          <a:lstStyle>
            <a:lvl1pPr marL="0" indent="0">
              <a:buNone/>
              <a:defRPr sz="1200" b="1">
                <a:solidFill>
                  <a:schemeClr val="bg1">
                    <a:lumMod val="50000"/>
                  </a:schemeClr>
                </a:solidFill>
              </a:defRPr>
            </a:lvl1pPr>
          </a:lstStyle>
          <a:p>
            <a:pPr lvl="0"/>
            <a:r>
              <a:rPr lang="en-US" dirty="0"/>
              <a:t>Edit Master text styles</a:t>
            </a:r>
          </a:p>
        </p:txBody>
      </p:sp>
      <p:sp>
        <p:nvSpPr>
          <p:cNvPr id="23" name="Text Placeholder 10"/>
          <p:cNvSpPr>
            <a:spLocks noGrp="1"/>
          </p:cNvSpPr>
          <p:nvPr>
            <p:ph type="body" sz="quarter" idx="20"/>
          </p:nvPr>
        </p:nvSpPr>
        <p:spPr>
          <a:xfrm>
            <a:off x="6172200" y="1078992"/>
            <a:ext cx="5258562" cy="258532"/>
          </a:xfrm>
        </p:spPr>
        <p:txBody>
          <a:bodyPr wrap="square" anchor="ctr">
            <a:spAutoFit/>
          </a:bodyPr>
          <a:lstStyle>
            <a:lvl1pPr marL="0" indent="0">
              <a:buNone/>
              <a:defRPr sz="1200" b="1">
                <a:solidFill>
                  <a:schemeClr val="bg1">
                    <a:lumMod val="50000"/>
                  </a:schemeClr>
                </a:solidFill>
              </a:defRPr>
            </a:lvl1pPr>
          </a:lstStyle>
          <a:p>
            <a:pPr lvl="0"/>
            <a:r>
              <a:rPr lang="en-US" dirty="0"/>
              <a:t>Edit Master text styles</a:t>
            </a:r>
          </a:p>
        </p:txBody>
      </p:sp>
      <p:sp>
        <p:nvSpPr>
          <p:cNvPr id="24" name="Text Placeholder 4"/>
          <p:cNvSpPr>
            <a:spLocks noGrp="1"/>
          </p:cNvSpPr>
          <p:nvPr>
            <p:ph type="body" sz="quarter" idx="19" hasCustomPrompt="1"/>
          </p:nvPr>
        </p:nvSpPr>
        <p:spPr>
          <a:xfrm>
            <a:off x="759714" y="5833445"/>
            <a:ext cx="10671048" cy="246221"/>
          </a:xfrm>
        </p:spPr>
        <p:txBody>
          <a:bodyPr wrap="square" anchor="b" anchorCtr="0">
            <a:spAutoFit/>
          </a:bodyPr>
          <a:lstStyle>
            <a:lvl1pPr marL="0" indent="0">
              <a:lnSpc>
                <a:spcPts val="1200"/>
              </a:lnSpc>
              <a:buNone/>
              <a:defRPr sz="1000" baseline="0"/>
            </a:lvl1pPr>
            <a:lvl2pPr>
              <a:defRPr sz="1000"/>
            </a:lvl2pPr>
            <a:lvl3pPr>
              <a:defRPr sz="1000"/>
            </a:lvl3pPr>
            <a:lvl4pPr>
              <a:defRPr sz="1000"/>
            </a:lvl4pPr>
            <a:lvl5pPr>
              <a:defRPr sz="1000"/>
            </a:lvl5pPr>
          </a:lstStyle>
          <a:p>
            <a:pPr lvl="0"/>
            <a:r>
              <a:rPr lang="en-US" dirty="0"/>
              <a:t>Source: XXXXXXXXXXXXXXXXXXXXX.</a:t>
            </a:r>
          </a:p>
        </p:txBody>
      </p:sp>
      <p:sp>
        <p:nvSpPr>
          <p:cNvPr id="12" name="Slide Number Placeholder 4"/>
          <p:cNvSpPr>
            <a:spLocks noGrp="1"/>
          </p:cNvSpPr>
          <p:nvPr>
            <p:ph type="sldNum" sz="quarter" idx="4"/>
          </p:nvPr>
        </p:nvSpPr>
        <p:spPr>
          <a:xfrm>
            <a:off x="759714" y="6300357"/>
            <a:ext cx="5564886" cy="365125"/>
          </a:xfrm>
          <a:prstGeom prst="rect">
            <a:avLst/>
          </a:prstGeom>
        </p:spPr>
        <p:txBody>
          <a:bodyPr vert="horz" lIns="91440" tIns="45720" rIns="91440" bIns="45720" rtlCol="0" anchor="ctr"/>
          <a:lstStyle>
            <a:lvl1pPr algn="l">
              <a:defRPr sz="1000">
                <a:solidFill>
                  <a:schemeClr val="bg1">
                    <a:lumMod val="50000"/>
                  </a:schemeClr>
                </a:solidFill>
                <a:latin typeface="Roboto" panose="02000000000000000000" pitchFamily="2" charset="0"/>
                <a:ea typeface="Roboto" panose="02000000000000000000" pitchFamily="2" charset="0"/>
              </a:defRPr>
            </a:lvl1pPr>
          </a:lstStyle>
          <a:p>
            <a:fld id="{54721A9B-34A7-4855-82EE-AAF4BC367DA2}" type="slidenum">
              <a:rPr lang="en-US" smtClean="0"/>
              <a:pPr/>
              <a:t>‹#›</a:t>
            </a:fld>
            <a:r>
              <a:rPr lang="en-US" dirty="0"/>
              <a:t> | Permanent Capital Vehicles: Alternative Structures and Terms</a:t>
            </a:r>
          </a:p>
        </p:txBody>
      </p:sp>
      <p:cxnSp>
        <p:nvCxnSpPr>
          <p:cNvPr id="14" name="Straight Connector 13"/>
          <p:cNvCxnSpPr/>
          <p:nvPr userDrawn="1"/>
        </p:nvCxnSpPr>
        <p:spPr>
          <a:xfrm>
            <a:off x="759714" y="6135540"/>
            <a:ext cx="1067104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661ED77-86C2-486B-B27F-476E5765C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74" y="6254105"/>
            <a:ext cx="892776" cy="404357"/>
          </a:xfrm>
          <a:prstGeom prst="rect">
            <a:avLst/>
          </a:prstGeom>
        </p:spPr>
      </p:pic>
      <p:pic>
        <p:nvPicPr>
          <p:cNvPr id="16" name="Graphic 15">
            <a:extLst>
              <a:ext uri="{FF2B5EF4-FFF2-40B4-BE49-F238E27FC236}">
                <a16:creationId xmlns:a16="http://schemas.microsoft.com/office/drawing/2014/main" id="{835314E3-48A7-4C11-952C-B9BE6B918E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7677" y="6456284"/>
            <a:ext cx="1823085" cy="139466"/>
          </a:xfrm>
          <a:prstGeom prst="rect">
            <a:avLst/>
          </a:prstGeom>
        </p:spPr>
      </p:pic>
    </p:spTree>
    <p:extLst>
      <p:ext uri="{BB962C8B-B14F-4D97-AF65-F5344CB8AC3E}">
        <p14:creationId xmlns:p14="http://schemas.microsoft.com/office/powerpoint/2010/main" val="368657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59714" y="457604"/>
            <a:ext cx="10671048" cy="397032"/>
          </a:xfrm>
          <a:prstGeom prst="rect">
            <a:avLst/>
          </a:prstGeom>
        </p:spPr>
        <p:txBody>
          <a:bodyPr vert="horz" wrap="square" lIns="91440" tIns="45720" rIns="91440" bIns="45720" rtlCol="0" anchor="ctr">
            <a:spAutoFit/>
          </a:bodyPr>
          <a:lstStyle/>
          <a:p>
            <a:r>
              <a:rPr lang="en-US" dirty="0"/>
              <a:t>Click to edit Master title style</a:t>
            </a:r>
          </a:p>
        </p:txBody>
      </p:sp>
      <p:cxnSp>
        <p:nvCxnSpPr>
          <p:cNvPr id="11" name="Straight Connector 10"/>
          <p:cNvCxnSpPr/>
          <p:nvPr userDrawn="1"/>
        </p:nvCxnSpPr>
        <p:spPr>
          <a:xfrm>
            <a:off x="759714" y="854636"/>
            <a:ext cx="10671048"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4"/>
          </p:nvPr>
        </p:nvSpPr>
        <p:spPr>
          <a:xfrm>
            <a:off x="759714" y="6300357"/>
            <a:ext cx="5564886" cy="365125"/>
          </a:xfrm>
          <a:prstGeom prst="rect">
            <a:avLst/>
          </a:prstGeom>
        </p:spPr>
        <p:txBody>
          <a:bodyPr vert="horz" lIns="91440" tIns="45720" rIns="91440" bIns="45720" rtlCol="0" anchor="ctr"/>
          <a:lstStyle>
            <a:lvl1pPr algn="l">
              <a:defRPr sz="1000">
                <a:solidFill>
                  <a:schemeClr val="bg1">
                    <a:lumMod val="50000"/>
                  </a:schemeClr>
                </a:solidFill>
                <a:latin typeface="Roboto" panose="02000000000000000000" pitchFamily="2" charset="0"/>
                <a:ea typeface="Roboto" panose="02000000000000000000" pitchFamily="2" charset="0"/>
              </a:defRPr>
            </a:lvl1pPr>
          </a:lstStyle>
          <a:p>
            <a:fld id="{54721A9B-34A7-4855-82EE-AAF4BC367DA2}" type="slidenum">
              <a:rPr lang="en-US" smtClean="0"/>
              <a:pPr/>
              <a:t>‹#›</a:t>
            </a:fld>
            <a:r>
              <a:rPr lang="en-US" dirty="0"/>
              <a:t> | Permanent Capital Vehicles: Alternative Structures and Terms</a:t>
            </a:r>
          </a:p>
        </p:txBody>
      </p:sp>
      <p:cxnSp>
        <p:nvCxnSpPr>
          <p:cNvPr id="8" name="Straight Connector 7"/>
          <p:cNvCxnSpPr/>
          <p:nvPr userDrawn="1"/>
        </p:nvCxnSpPr>
        <p:spPr>
          <a:xfrm>
            <a:off x="759714" y="6135540"/>
            <a:ext cx="1067104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3AFF51E-EC7B-42F6-97CE-F4E4D0A9F3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074" y="6254105"/>
            <a:ext cx="892776" cy="404357"/>
          </a:xfrm>
          <a:prstGeom prst="rect">
            <a:avLst/>
          </a:prstGeom>
        </p:spPr>
      </p:pic>
      <p:pic>
        <p:nvPicPr>
          <p:cNvPr id="10" name="Graphic 9">
            <a:extLst>
              <a:ext uri="{FF2B5EF4-FFF2-40B4-BE49-F238E27FC236}">
                <a16:creationId xmlns:a16="http://schemas.microsoft.com/office/drawing/2014/main" id="{A6194415-02A3-49CC-ADE8-7DF046BA8F6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7677" y="6456284"/>
            <a:ext cx="1823085" cy="139466"/>
          </a:xfrm>
          <a:prstGeom prst="rect">
            <a:avLst/>
          </a:prstGeom>
        </p:spPr>
      </p:pic>
    </p:spTree>
    <p:extLst>
      <p:ext uri="{BB962C8B-B14F-4D97-AF65-F5344CB8AC3E}">
        <p14:creationId xmlns:p14="http://schemas.microsoft.com/office/powerpoint/2010/main" val="89441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9714" y="440677"/>
            <a:ext cx="10671048" cy="430887"/>
          </a:xfrm>
          <a:prstGeom prst="rect">
            <a:avLst/>
          </a:prstGeom>
        </p:spPr>
        <p:txBody>
          <a:bodyPr vert="horz" wrap="square" lIns="91440" tIns="45720" rIns="91440" bIns="45720" rtlCol="0" anchor="ctr">
            <a:spAutoFit/>
          </a:bodyPr>
          <a:lstStyle/>
          <a:p>
            <a:r>
              <a:rPr lang="en-US" dirty="0"/>
              <a:t>Click to edit Master title style</a:t>
            </a:r>
          </a:p>
        </p:txBody>
      </p:sp>
      <p:sp>
        <p:nvSpPr>
          <p:cNvPr id="3" name="Text Placeholder 2"/>
          <p:cNvSpPr>
            <a:spLocks noGrp="1"/>
          </p:cNvSpPr>
          <p:nvPr>
            <p:ph type="body" idx="1"/>
          </p:nvPr>
        </p:nvSpPr>
        <p:spPr>
          <a:xfrm>
            <a:off x="759714" y="1035697"/>
            <a:ext cx="10671048" cy="51412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759714" y="6358023"/>
            <a:ext cx="5486400" cy="365125"/>
          </a:xfrm>
          <a:prstGeom prst="rect">
            <a:avLst/>
          </a:prstGeom>
        </p:spPr>
        <p:txBody>
          <a:bodyPr vert="horz" lIns="91440" tIns="45720" rIns="91440" bIns="45720" rtlCol="0" anchor="ctr"/>
          <a:lstStyle>
            <a:lvl1pPr algn="l">
              <a:defRPr sz="1000">
                <a:solidFill>
                  <a:schemeClr val="bg1">
                    <a:lumMod val="50000"/>
                  </a:schemeClr>
                </a:solidFill>
                <a:latin typeface="Roboto" panose="02000000000000000000" pitchFamily="2" charset="0"/>
                <a:ea typeface="Roboto" panose="02000000000000000000" pitchFamily="2" charset="0"/>
              </a:defRPr>
            </a:lvl1pPr>
          </a:lstStyle>
          <a:p>
            <a:fld id="{54721A9B-34A7-4855-82EE-AAF4BC367DA2}" type="slidenum">
              <a:rPr lang="en-US" smtClean="0"/>
              <a:pPr/>
              <a:t>‹#›</a:t>
            </a:fld>
            <a:r>
              <a:rPr lang="en-US"/>
              <a:t> | [Presentation Name]</a:t>
            </a:r>
            <a:endParaRPr lang="en-US" dirty="0"/>
          </a:p>
        </p:txBody>
      </p:sp>
    </p:spTree>
    <p:extLst>
      <p:ext uri="{BB962C8B-B14F-4D97-AF65-F5344CB8AC3E}">
        <p14:creationId xmlns:p14="http://schemas.microsoft.com/office/powerpoint/2010/main" val="807458113"/>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0" r:id="rId3"/>
    <p:sldLayoutId id="2147483677" r:id="rId4"/>
    <p:sldLayoutId id="2147483669" r:id="rId5"/>
    <p:sldLayoutId id="2147483652" r:id="rId6"/>
    <p:sldLayoutId id="2147483674" r:id="rId7"/>
    <p:sldLayoutId id="2147483678" r:id="rId8"/>
    <p:sldLayoutId id="2147483654" r:id="rId9"/>
    <p:sldLayoutId id="2147483655" r:id="rId10"/>
    <p:sldLayoutId id="2147483664" r:id="rId11"/>
  </p:sldLayoutIdLst>
  <p:hf hdr="0" ftr="0" dt="0"/>
  <p:txStyles>
    <p:title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p:titleStyle>
    <p:body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lobalprivatecapital.org/team/legal-and-regulatory-council/"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62F772-A565-484D-B954-A3C1FEFBDC00}"/>
              </a:ext>
            </a:extLst>
          </p:cNvPr>
          <p:cNvSpPr/>
          <p:nvPr/>
        </p:nvSpPr>
        <p:spPr>
          <a:xfrm>
            <a:off x="599607" y="404734"/>
            <a:ext cx="3402767" cy="1723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B6DC4C-152A-5F49-92D3-75449EAC3676}"/>
              </a:ext>
            </a:extLst>
          </p:cNvPr>
          <p:cNvSpPr/>
          <p:nvPr/>
        </p:nvSpPr>
        <p:spPr>
          <a:xfrm>
            <a:off x="3055791" y="16324"/>
            <a:ext cx="9136209" cy="68579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295490-23CD-41A6-B46D-F51A9CBF8D0E}"/>
              </a:ext>
            </a:extLst>
          </p:cNvPr>
          <p:cNvSpPr>
            <a:spLocks noGrp="1"/>
          </p:cNvSpPr>
          <p:nvPr>
            <p:ph type="title"/>
          </p:nvPr>
        </p:nvSpPr>
        <p:spPr>
          <a:xfrm>
            <a:off x="3385341" y="3579266"/>
            <a:ext cx="10236355" cy="1262277"/>
          </a:xfrm>
        </p:spPr>
        <p:txBody>
          <a:bodyPr>
            <a:noAutofit/>
          </a:bodyPr>
          <a:lstStyle/>
          <a:p>
            <a:r>
              <a:rPr lang="en-US" sz="4000" dirty="0">
                <a:solidFill>
                  <a:schemeClr val="bg1"/>
                </a:solidFill>
              </a:rPr>
              <a:t>Permanent Capital Vehicles </a:t>
            </a:r>
            <a:br>
              <a:rPr lang="en-US" sz="3600" dirty="0">
                <a:solidFill>
                  <a:schemeClr val="bg1"/>
                </a:solidFill>
              </a:rPr>
            </a:br>
            <a:r>
              <a:rPr lang="en-US" sz="2700" dirty="0">
                <a:solidFill>
                  <a:schemeClr val="bg1"/>
                </a:solidFill>
              </a:rPr>
              <a:t>An Overview of Alternative Structures and Terms</a:t>
            </a:r>
          </a:p>
        </p:txBody>
      </p:sp>
      <p:sp>
        <p:nvSpPr>
          <p:cNvPr id="3" name="Text Placeholder 2">
            <a:extLst>
              <a:ext uri="{FF2B5EF4-FFF2-40B4-BE49-F238E27FC236}">
                <a16:creationId xmlns:a16="http://schemas.microsoft.com/office/drawing/2014/main" id="{1AC83A3A-AAEC-47DB-A073-CBDAE106B959}"/>
              </a:ext>
            </a:extLst>
          </p:cNvPr>
          <p:cNvSpPr>
            <a:spLocks noGrp="1"/>
          </p:cNvSpPr>
          <p:nvPr>
            <p:ph type="body" idx="1"/>
          </p:nvPr>
        </p:nvSpPr>
        <p:spPr>
          <a:xfrm>
            <a:off x="3427303" y="5123683"/>
            <a:ext cx="8910775" cy="1262277"/>
          </a:xfrm>
        </p:spPr>
        <p:txBody>
          <a:bodyPr>
            <a:normAutofit/>
          </a:bodyPr>
          <a:lstStyle/>
          <a:p>
            <a:r>
              <a:rPr lang="en-US" dirty="0">
                <a:solidFill>
                  <a:schemeClr val="bg1"/>
                </a:solidFill>
                <a:latin typeface="Noto Serif" panose="02020502060505020204" pitchFamily="18" charset="0"/>
                <a:ea typeface="Noto Serif" panose="02020502060505020204" pitchFamily="18" charset="0"/>
                <a:cs typeface="Noto Serif" panose="02020502060505020204" pitchFamily="18" charset="0"/>
              </a:rPr>
              <a:t>By Mara Topping, Katherine McCullough and Evan Zhao, </a:t>
            </a:r>
            <a:r>
              <a:rPr lang="en-US" i="1" dirty="0">
                <a:solidFill>
                  <a:schemeClr val="bg1"/>
                </a:solidFill>
                <a:latin typeface="Noto Serif" panose="02020502060505020204" pitchFamily="18" charset="0"/>
                <a:ea typeface="Noto Serif" panose="02020502060505020204" pitchFamily="18" charset="0"/>
                <a:cs typeface="Noto Serif" panose="02020502060505020204" pitchFamily="18" charset="0"/>
              </a:rPr>
              <a:t>White &amp; Case LLP</a:t>
            </a:r>
          </a:p>
        </p:txBody>
      </p:sp>
      <p:pic>
        <p:nvPicPr>
          <p:cNvPr id="5" name="Graphic 4">
            <a:extLst>
              <a:ext uri="{FF2B5EF4-FFF2-40B4-BE49-F238E27FC236}">
                <a16:creationId xmlns:a16="http://schemas.microsoft.com/office/drawing/2014/main" id="{0F31CD29-8C72-4B9E-A51B-980B5AE788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2051" y="3000270"/>
            <a:ext cx="5075839" cy="388302"/>
          </a:xfrm>
          <a:prstGeom prst="rect">
            <a:avLst/>
          </a:prstGeom>
        </p:spPr>
      </p:pic>
      <p:pic>
        <p:nvPicPr>
          <p:cNvPr id="12" name="Picture 11" descr="A picture containing text, sky, outdoor, sign&#10;&#10;Description automatically generated">
            <a:extLst>
              <a:ext uri="{FF2B5EF4-FFF2-40B4-BE49-F238E27FC236}">
                <a16:creationId xmlns:a16="http://schemas.microsoft.com/office/drawing/2014/main" id="{C916190E-9F52-5148-BAD4-4CF255C01EBC}"/>
              </a:ext>
            </a:extLst>
          </p:cNvPr>
          <p:cNvPicPr>
            <a:picLocks noChangeAspect="1"/>
          </p:cNvPicPr>
          <p:nvPr/>
        </p:nvPicPr>
        <p:blipFill>
          <a:blip r:embed="rId4"/>
          <a:stretch>
            <a:fillRect/>
          </a:stretch>
        </p:blipFill>
        <p:spPr>
          <a:xfrm>
            <a:off x="232325" y="2424970"/>
            <a:ext cx="2492580" cy="1216616"/>
          </a:xfrm>
          <a:prstGeom prst="rect">
            <a:avLst/>
          </a:prstGeom>
        </p:spPr>
      </p:pic>
      <p:cxnSp>
        <p:nvCxnSpPr>
          <p:cNvPr id="6" name="Straight Connector 5">
            <a:extLst>
              <a:ext uri="{FF2B5EF4-FFF2-40B4-BE49-F238E27FC236}">
                <a16:creationId xmlns:a16="http://schemas.microsoft.com/office/drawing/2014/main" id="{90E9DC60-AEA1-AF4B-8EC5-6A82195A27F3}"/>
              </a:ext>
            </a:extLst>
          </p:cNvPr>
          <p:cNvCxnSpPr/>
          <p:nvPr/>
        </p:nvCxnSpPr>
        <p:spPr>
          <a:xfrm>
            <a:off x="3433445" y="3603868"/>
            <a:ext cx="680768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659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99FA-19DE-4832-B24F-4516D0948577}"/>
              </a:ext>
            </a:extLst>
          </p:cNvPr>
          <p:cNvSpPr>
            <a:spLocks noGrp="1"/>
          </p:cNvSpPr>
          <p:nvPr>
            <p:ph type="title"/>
          </p:nvPr>
        </p:nvSpPr>
        <p:spPr>
          <a:xfrm>
            <a:off x="759714" y="440677"/>
            <a:ext cx="10671048" cy="430887"/>
          </a:xfrm>
        </p:spPr>
        <p:txBody>
          <a:bodyPr/>
          <a:lstStyle/>
          <a:p>
            <a:r>
              <a:rPr lang="en-US" b="1" dirty="0"/>
              <a:t>Option 3 | </a:t>
            </a:r>
            <a:r>
              <a:rPr lang="en-US" dirty="0"/>
              <a:t>Evergreen Fund</a:t>
            </a:r>
          </a:p>
        </p:txBody>
      </p:sp>
      <p:sp>
        <p:nvSpPr>
          <p:cNvPr id="3" name="Slide Number Placeholder 2">
            <a:extLst>
              <a:ext uri="{FF2B5EF4-FFF2-40B4-BE49-F238E27FC236}">
                <a16:creationId xmlns:a16="http://schemas.microsoft.com/office/drawing/2014/main" id="{C51F5447-0C2D-457B-9147-E1E587964E28}"/>
              </a:ext>
            </a:extLst>
          </p:cNvPr>
          <p:cNvSpPr>
            <a:spLocks noGrp="1"/>
          </p:cNvSpPr>
          <p:nvPr>
            <p:ph type="sldNum" sz="quarter" idx="4"/>
          </p:nvPr>
        </p:nvSpPr>
        <p:spPr/>
        <p:txBody>
          <a:bodyPr/>
          <a:lstStyle/>
          <a:p>
            <a:fld id="{54721A9B-34A7-4855-82EE-AAF4BC367DA2}" type="slidenum">
              <a:rPr lang="en-US"/>
              <a:pPr/>
              <a:t>9</a:t>
            </a:fld>
            <a:r>
              <a:rPr lang="en-US" dirty="0"/>
              <a:t> | Permanent Capital Vehicles: An Overview of Alternative Structures and Terms</a:t>
            </a:r>
          </a:p>
        </p:txBody>
      </p:sp>
      <p:grpSp>
        <p:nvGrpSpPr>
          <p:cNvPr id="4" name="Group 3">
            <a:extLst>
              <a:ext uri="{FF2B5EF4-FFF2-40B4-BE49-F238E27FC236}">
                <a16:creationId xmlns:a16="http://schemas.microsoft.com/office/drawing/2014/main" id="{BB86FBA1-CB61-4BFC-A1C0-0B4DD72A3318}"/>
              </a:ext>
            </a:extLst>
          </p:cNvPr>
          <p:cNvGrpSpPr/>
          <p:nvPr/>
        </p:nvGrpSpPr>
        <p:grpSpPr>
          <a:xfrm>
            <a:off x="1906896" y="1099371"/>
            <a:ext cx="8376683" cy="4973178"/>
            <a:chOff x="369542" y="1152150"/>
            <a:chExt cx="8376683" cy="4973178"/>
          </a:xfrm>
        </p:grpSpPr>
        <p:sp>
          <p:nvSpPr>
            <p:cNvPr id="5" name="Rectangle 4">
              <a:extLst>
                <a:ext uri="{FF2B5EF4-FFF2-40B4-BE49-F238E27FC236}">
                  <a16:creationId xmlns:a16="http://schemas.microsoft.com/office/drawing/2014/main" id="{D3F1AD27-497B-4B4A-AA58-470DA2F04006}"/>
                </a:ext>
              </a:extLst>
            </p:cNvPr>
            <p:cNvSpPr/>
            <p:nvPr/>
          </p:nvSpPr>
          <p:spPr>
            <a:xfrm>
              <a:off x="419884" y="3496448"/>
              <a:ext cx="8326341" cy="637676"/>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solidFill>
                    <a:schemeClr val="bg1"/>
                  </a:solidFill>
                </a:rPr>
                <a:t>Evergreen Fund I </a:t>
              </a:r>
            </a:p>
            <a:p>
              <a:pPr algn="ctr"/>
              <a:endParaRPr lang="zh-CN" altLang="en-US" sz="1200" b="1" dirty="0"/>
            </a:p>
          </p:txBody>
        </p:sp>
        <p:cxnSp>
          <p:nvCxnSpPr>
            <p:cNvPr id="6" name="Straight Connector 5">
              <a:extLst>
                <a:ext uri="{FF2B5EF4-FFF2-40B4-BE49-F238E27FC236}">
                  <a16:creationId xmlns:a16="http://schemas.microsoft.com/office/drawing/2014/main" id="{89110F46-FC9C-4D9D-B17B-B3E32DD245BB}"/>
                </a:ext>
              </a:extLst>
            </p:cNvPr>
            <p:cNvCxnSpPr/>
            <p:nvPr/>
          </p:nvCxnSpPr>
          <p:spPr>
            <a:xfrm flipV="1">
              <a:off x="622173" y="4123557"/>
              <a:ext cx="3287" cy="1354608"/>
            </a:xfrm>
            <a:prstGeom prst="line">
              <a:avLst/>
            </a:prstGeom>
            <a:ln/>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1260C2D6-49D0-4D31-A416-6964432A6A58}"/>
                </a:ext>
              </a:extLst>
            </p:cNvPr>
            <p:cNvSpPr/>
            <p:nvPr/>
          </p:nvSpPr>
          <p:spPr>
            <a:xfrm>
              <a:off x="369542" y="5478165"/>
              <a:ext cx="1257524"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A</a:t>
              </a:r>
            </a:p>
          </p:txBody>
        </p:sp>
        <p:sp>
          <p:nvSpPr>
            <p:cNvPr id="8" name="Rectangle 7">
              <a:extLst>
                <a:ext uri="{FF2B5EF4-FFF2-40B4-BE49-F238E27FC236}">
                  <a16:creationId xmlns:a16="http://schemas.microsoft.com/office/drawing/2014/main" id="{31DAA7C4-EC5B-4336-8B37-0E8D4F8FABF1}"/>
                </a:ext>
              </a:extLst>
            </p:cNvPr>
            <p:cNvSpPr/>
            <p:nvPr/>
          </p:nvSpPr>
          <p:spPr>
            <a:xfrm>
              <a:off x="625460" y="1152150"/>
              <a:ext cx="7741290" cy="63767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Manager </a:t>
              </a:r>
            </a:p>
            <a:p>
              <a:pPr algn="ctr"/>
              <a:endParaRPr lang="zh-CN" altLang="en-US" sz="1200" b="1" dirty="0"/>
            </a:p>
          </p:txBody>
        </p:sp>
        <p:cxnSp>
          <p:nvCxnSpPr>
            <p:cNvPr id="9" name="Straight Connector 8">
              <a:extLst>
                <a:ext uri="{FF2B5EF4-FFF2-40B4-BE49-F238E27FC236}">
                  <a16:creationId xmlns:a16="http://schemas.microsoft.com/office/drawing/2014/main" id="{F9E3F084-0AC3-4FD2-A9ED-F433B4748C62}"/>
                </a:ext>
              </a:extLst>
            </p:cNvPr>
            <p:cNvCxnSpPr/>
            <p:nvPr/>
          </p:nvCxnSpPr>
          <p:spPr>
            <a:xfrm flipH="1" flipV="1">
              <a:off x="622173" y="2617330"/>
              <a:ext cx="3287" cy="869090"/>
            </a:xfrm>
            <a:prstGeom prst="line">
              <a:avLst/>
            </a:prstGeom>
            <a:ln/>
          </p:spPr>
          <p:style>
            <a:lnRef idx="2">
              <a:schemeClr val="dk1"/>
            </a:lnRef>
            <a:fillRef idx="0">
              <a:schemeClr val="dk1"/>
            </a:fillRef>
            <a:effectRef idx="1">
              <a:schemeClr val="dk1"/>
            </a:effectRef>
            <a:fontRef idx="minor">
              <a:schemeClr val="tx1"/>
            </a:fontRef>
          </p:style>
        </p:cxnSp>
        <p:sp>
          <p:nvSpPr>
            <p:cNvPr id="10" name="Rectangle 9">
              <a:extLst>
                <a:ext uri="{FF2B5EF4-FFF2-40B4-BE49-F238E27FC236}">
                  <a16:creationId xmlns:a16="http://schemas.microsoft.com/office/drawing/2014/main" id="{46C5DEB5-3DEB-49C7-AEAC-13F076CDFAD9}"/>
                </a:ext>
              </a:extLst>
            </p:cNvPr>
            <p:cNvSpPr/>
            <p:nvPr/>
          </p:nvSpPr>
          <p:spPr>
            <a:xfrm>
              <a:off x="369542" y="1979653"/>
              <a:ext cx="938973" cy="637676"/>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GP </a:t>
              </a:r>
            </a:p>
            <a:p>
              <a:pPr algn="ctr"/>
              <a:endParaRPr lang="zh-CN" altLang="en-US" sz="1200" b="1" dirty="0"/>
            </a:p>
          </p:txBody>
        </p:sp>
        <p:cxnSp>
          <p:nvCxnSpPr>
            <p:cNvPr id="11" name="Straight Arrow Connector 10">
              <a:extLst>
                <a:ext uri="{FF2B5EF4-FFF2-40B4-BE49-F238E27FC236}">
                  <a16:creationId xmlns:a16="http://schemas.microsoft.com/office/drawing/2014/main" id="{E86ED96F-6983-4B8F-9552-BE34DF512B6C}"/>
                </a:ext>
              </a:extLst>
            </p:cNvPr>
            <p:cNvCxnSpPr/>
            <p:nvPr/>
          </p:nvCxnSpPr>
          <p:spPr>
            <a:xfrm flipV="1">
              <a:off x="4875580" y="1786331"/>
              <a:ext cx="0" cy="1710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54175EEC-6074-4E71-B161-5398340712BA}"/>
                </a:ext>
              </a:extLst>
            </p:cNvPr>
            <p:cNvCxnSpPr/>
            <p:nvPr/>
          </p:nvCxnSpPr>
          <p:spPr>
            <a:xfrm flipH="1">
              <a:off x="4552362" y="1776307"/>
              <a:ext cx="1" cy="1710113"/>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D26949AB-F252-4880-AE52-F5B4C2B42C2F}"/>
                </a:ext>
              </a:extLst>
            </p:cNvPr>
            <p:cNvSpPr txBox="1"/>
            <p:nvPr/>
          </p:nvSpPr>
          <p:spPr>
            <a:xfrm>
              <a:off x="4875580" y="1917764"/>
              <a:ext cx="1062530" cy="400110"/>
            </a:xfrm>
            <a:prstGeom prst="rect">
              <a:avLst/>
            </a:prstGeom>
            <a:noFill/>
          </p:spPr>
          <p:txBody>
            <a:bodyPr wrap="square" rtlCol="0">
              <a:spAutoFit/>
            </a:bodyPr>
            <a:lstStyle/>
            <a:p>
              <a:r>
                <a:rPr lang="en-US" sz="1000" b="1" dirty="0"/>
                <a:t>Management Fee</a:t>
              </a:r>
            </a:p>
          </p:txBody>
        </p:sp>
        <p:sp>
          <p:nvSpPr>
            <p:cNvPr id="14" name="TextBox 13">
              <a:extLst>
                <a:ext uri="{FF2B5EF4-FFF2-40B4-BE49-F238E27FC236}">
                  <a16:creationId xmlns:a16="http://schemas.microsoft.com/office/drawing/2014/main" id="{8140A28B-0336-408A-8657-A436DFE9CCD4}"/>
                </a:ext>
              </a:extLst>
            </p:cNvPr>
            <p:cNvSpPr txBox="1"/>
            <p:nvPr/>
          </p:nvSpPr>
          <p:spPr>
            <a:xfrm>
              <a:off x="3585365" y="1919382"/>
              <a:ext cx="1025573" cy="400110"/>
            </a:xfrm>
            <a:prstGeom prst="rect">
              <a:avLst/>
            </a:prstGeom>
            <a:noFill/>
          </p:spPr>
          <p:txBody>
            <a:bodyPr wrap="square" rtlCol="0">
              <a:spAutoFit/>
            </a:bodyPr>
            <a:lstStyle/>
            <a:p>
              <a:pPr algn="r"/>
              <a:r>
                <a:rPr lang="en-US" sz="1000" b="1" dirty="0"/>
                <a:t>Management Agreement</a:t>
              </a:r>
            </a:p>
          </p:txBody>
        </p:sp>
        <p:cxnSp>
          <p:nvCxnSpPr>
            <p:cNvPr id="15" name="Straight Arrow Connector 14">
              <a:extLst>
                <a:ext uri="{FF2B5EF4-FFF2-40B4-BE49-F238E27FC236}">
                  <a16:creationId xmlns:a16="http://schemas.microsoft.com/office/drawing/2014/main" id="{DE52942C-1CF4-44D7-834B-3747A0A4EDC5}"/>
                </a:ext>
              </a:extLst>
            </p:cNvPr>
            <p:cNvCxnSpPr/>
            <p:nvPr/>
          </p:nvCxnSpPr>
          <p:spPr>
            <a:xfrm flipV="1">
              <a:off x="777250" y="2641387"/>
              <a:ext cx="4363" cy="8315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B8EFE7ED-AF22-47BA-9DBC-A0D7EFD9CCA0}"/>
                </a:ext>
              </a:extLst>
            </p:cNvPr>
            <p:cNvSpPr txBox="1"/>
            <p:nvPr/>
          </p:nvSpPr>
          <p:spPr>
            <a:xfrm>
              <a:off x="742438" y="2846057"/>
              <a:ext cx="934970" cy="400110"/>
            </a:xfrm>
            <a:prstGeom prst="rect">
              <a:avLst/>
            </a:prstGeom>
            <a:noFill/>
          </p:spPr>
          <p:txBody>
            <a:bodyPr wrap="square" rtlCol="0">
              <a:spAutoFit/>
            </a:bodyPr>
            <a:lstStyle/>
            <a:p>
              <a:r>
                <a:rPr lang="en-US" sz="1000" b="1" dirty="0"/>
                <a:t>Carried Interest</a:t>
              </a:r>
            </a:p>
          </p:txBody>
        </p:sp>
        <p:sp>
          <p:nvSpPr>
            <p:cNvPr id="17" name="TextBox 16">
              <a:extLst>
                <a:ext uri="{FF2B5EF4-FFF2-40B4-BE49-F238E27FC236}">
                  <a16:creationId xmlns:a16="http://schemas.microsoft.com/office/drawing/2014/main" id="{B7D2F3F0-40D1-474D-9581-E210294A67D2}"/>
                </a:ext>
              </a:extLst>
            </p:cNvPr>
            <p:cNvSpPr txBox="1"/>
            <p:nvPr/>
          </p:nvSpPr>
          <p:spPr>
            <a:xfrm>
              <a:off x="790133" y="4175835"/>
              <a:ext cx="885134" cy="553998"/>
            </a:xfrm>
            <a:prstGeom prst="rect">
              <a:avLst/>
            </a:prstGeom>
            <a:noFill/>
          </p:spPr>
          <p:txBody>
            <a:bodyPr wrap="square" rtlCol="0">
              <a:spAutoFit/>
            </a:bodyPr>
            <a:lstStyle/>
            <a:p>
              <a:pPr algn="ctr"/>
              <a:r>
                <a:rPr lang="en-US" sz="1000" b="1" dirty="0"/>
                <a:t>First fundraising period</a:t>
              </a:r>
            </a:p>
          </p:txBody>
        </p:sp>
        <p:sp>
          <p:nvSpPr>
            <p:cNvPr id="18" name="TextBox 17">
              <a:extLst>
                <a:ext uri="{FF2B5EF4-FFF2-40B4-BE49-F238E27FC236}">
                  <a16:creationId xmlns:a16="http://schemas.microsoft.com/office/drawing/2014/main" id="{C8F091E8-B89F-4C6C-8BC2-25F9532E85A3}"/>
                </a:ext>
              </a:extLst>
            </p:cNvPr>
            <p:cNvSpPr txBox="1"/>
            <p:nvPr/>
          </p:nvSpPr>
          <p:spPr>
            <a:xfrm>
              <a:off x="2124895" y="4179893"/>
              <a:ext cx="913928" cy="553998"/>
            </a:xfrm>
            <a:prstGeom prst="rect">
              <a:avLst/>
            </a:prstGeom>
            <a:noFill/>
          </p:spPr>
          <p:txBody>
            <a:bodyPr wrap="square" rtlCol="0">
              <a:spAutoFit/>
            </a:bodyPr>
            <a:lstStyle/>
            <a:p>
              <a:pPr algn="ctr"/>
              <a:r>
                <a:rPr lang="en-US" sz="1000" b="1" dirty="0"/>
                <a:t>Second fundraising period</a:t>
              </a:r>
            </a:p>
          </p:txBody>
        </p:sp>
        <p:sp>
          <p:nvSpPr>
            <p:cNvPr id="19" name="TextBox 18">
              <a:extLst>
                <a:ext uri="{FF2B5EF4-FFF2-40B4-BE49-F238E27FC236}">
                  <a16:creationId xmlns:a16="http://schemas.microsoft.com/office/drawing/2014/main" id="{BF6646BD-C1D7-4FA8-B084-D993258C417D}"/>
                </a:ext>
              </a:extLst>
            </p:cNvPr>
            <p:cNvSpPr txBox="1"/>
            <p:nvPr/>
          </p:nvSpPr>
          <p:spPr>
            <a:xfrm>
              <a:off x="3478941" y="4191403"/>
              <a:ext cx="913928" cy="553998"/>
            </a:xfrm>
            <a:prstGeom prst="rect">
              <a:avLst/>
            </a:prstGeom>
            <a:noFill/>
          </p:spPr>
          <p:txBody>
            <a:bodyPr wrap="square" rtlCol="0">
              <a:spAutoFit/>
            </a:bodyPr>
            <a:lstStyle/>
            <a:p>
              <a:pPr algn="ctr"/>
              <a:r>
                <a:rPr lang="en-US" sz="1000" b="1" dirty="0"/>
                <a:t>Third fundraising period</a:t>
              </a:r>
            </a:p>
          </p:txBody>
        </p:sp>
        <p:cxnSp>
          <p:nvCxnSpPr>
            <p:cNvPr id="20" name="Straight Connector 19">
              <a:extLst>
                <a:ext uri="{FF2B5EF4-FFF2-40B4-BE49-F238E27FC236}">
                  <a16:creationId xmlns:a16="http://schemas.microsoft.com/office/drawing/2014/main" id="{0FE8E5F5-C7B5-4340-9402-73F1E6CB68B1}"/>
                </a:ext>
              </a:extLst>
            </p:cNvPr>
            <p:cNvCxnSpPr/>
            <p:nvPr/>
          </p:nvCxnSpPr>
          <p:spPr>
            <a:xfrm flipV="1">
              <a:off x="2123071" y="4123557"/>
              <a:ext cx="0" cy="1354608"/>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B67B927D-C802-4C30-A544-488794D3179D}"/>
                </a:ext>
              </a:extLst>
            </p:cNvPr>
            <p:cNvCxnSpPr/>
            <p:nvPr/>
          </p:nvCxnSpPr>
          <p:spPr>
            <a:xfrm flipV="1">
              <a:off x="3478941" y="4137615"/>
              <a:ext cx="0" cy="1340549"/>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0589B235-4B98-490E-954F-26E3E9234A7B}"/>
                </a:ext>
              </a:extLst>
            </p:cNvPr>
            <p:cNvCxnSpPr/>
            <p:nvPr/>
          </p:nvCxnSpPr>
          <p:spPr>
            <a:xfrm flipV="1">
              <a:off x="5179160" y="4132477"/>
              <a:ext cx="0" cy="1345688"/>
            </a:xfrm>
            <a:prstGeom prst="line">
              <a:avLst/>
            </a:prstGeom>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6DED5226-8249-40E0-9497-FCE0BED2D86A}"/>
                </a:ext>
              </a:extLst>
            </p:cNvPr>
            <p:cNvCxnSpPr/>
            <p:nvPr/>
          </p:nvCxnSpPr>
          <p:spPr>
            <a:xfrm flipV="1">
              <a:off x="7683695" y="4148768"/>
              <a:ext cx="0" cy="1345688"/>
            </a:xfrm>
            <a:prstGeom prst="line">
              <a:avLst/>
            </a:prstGeom>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34D72499-DDA2-4B62-AF79-26FE31C0E633}"/>
                </a:ext>
              </a:extLst>
            </p:cNvPr>
            <p:cNvSpPr txBox="1"/>
            <p:nvPr/>
          </p:nvSpPr>
          <p:spPr>
            <a:xfrm>
              <a:off x="1209923" y="2661158"/>
              <a:ext cx="913148" cy="400110"/>
            </a:xfrm>
            <a:prstGeom prst="rect">
              <a:avLst/>
            </a:prstGeom>
            <a:noFill/>
          </p:spPr>
          <p:txBody>
            <a:bodyPr wrap="square" rtlCol="0">
              <a:spAutoFit/>
            </a:bodyPr>
            <a:lstStyle/>
            <a:p>
              <a:pPr algn="ctr"/>
              <a:r>
                <a:rPr lang="en-US" sz="1000" b="1" dirty="0"/>
                <a:t>Third-party LPs</a:t>
              </a:r>
            </a:p>
          </p:txBody>
        </p:sp>
        <p:cxnSp>
          <p:nvCxnSpPr>
            <p:cNvPr id="25" name="Straight Connector 24">
              <a:extLst>
                <a:ext uri="{FF2B5EF4-FFF2-40B4-BE49-F238E27FC236}">
                  <a16:creationId xmlns:a16="http://schemas.microsoft.com/office/drawing/2014/main" id="{FFCBE40E-32F2-4514-B99C-47A489C989AD}"/>
                </a:ext>
              </a:extLst>
            </p:cNvPr>
            <p:cNvCxnSpPr/>
            <p:nvPr/>
          </p:nvCxnSpPr>
          <p:spPr>
            <a:xfrm flipH="1" flipV="1">
              <a:off x="1673624" y="3046112"/>
              <a:ext cx="3286" cy="450332"/>
            </a:xfrm>
            <a:prstGeom prst="line">
              <a:avLst/>
            </a:prstGeom>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8507A83A-95E6-4E20-BC97-03C01D787E3F}"/>
                </a:ext>
              </a:extLst>
            </p:cNvPr>
            <p:cNvSpPr txBox="1"/>
            <p:nvPr/>
          </p:nvSpPr>
          <p:spPr>
            <a:xfrm>
              <a:off x="3458744" y="2668335"/>
              <a:ext cx="964478" cy="400110"/>
            </a:xfrm>
            <a:prstGeom prst="rect">
              <a:avLst/>
            </a:prstGeom>
            <a:noFill/>
          </p:spPr>
          <p:txBody>
            <a:bodyPr wrap="square" rtlCol="0">
              <a:spAutoFit/>
            </a:bodyPr>
            <a:lstStyle/>
            <a:p>
              <a:pPr algn="ctr"/>
              <a:r>
                <a:rPr lang="en-US" sz="1000" b="1" dirty="0"/>
                <a:t>Third-party LPs</a:t>
              </a:r>
            </a:p>
          </p:txBody>
        </p:sp>
        <p:cxnSp>
          <p:nvCxnSpPr>
            <p:cNvPr id="27" name="Straight Connector 26">
              <a:extLst>
                <a:ext uri="{FF2B5EF4-FFF2-40B4-BE49-F238E27FC236}">
                  <a16:creationId xmlns:a16="http://schemas.microsoft.com/office/drawing/2014/main" id="{30BCB8EE-1565-4F6D-952E-09FD39FFA558}"/>
                </a:ext>
              </a:extLst>
            </p:cNvPr>
            <p:cNvCxnSpPr/>
            <p:nvPr/>
          </p:nvCxnSpPr>
          <p:spPr>
            <a:xfrm flipH="1" flipV="1">
              <a:off x="3918640" y="3031893"/>
              <a:ext cx="3286" cy="450332"/>
            </a:xfrm>
            <a:prstGeom prst="line">
              <a:avLst/>
            </a:prstGeom>
            <a:ln/>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AE9C5085-A91A-4D8E-8299-5783BFF74F78}"/>
                </a:ext>
              </a:extLst>
            </p:cNvPr>
            <p:cNvCxnSpPr/>
            <p:nvPr/>
          </p:nvCxnSpPr>
          <p:spPr>
            <a:xfrm flipH="1" flipV="1">
              <a:off x="5938110" y="3021001"/>
              <a:ext cx="3286" cy="450332"/>
            </a:xfrm>
            <a:prstGeom prst="line">
              <a:avLst/>
            </a:prstGeom>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906D5904-9FBB-43CE-9550-9011B50B1924}"/>
                </a:ext>
              </a:extLst>
            </p:cNvPr>
            <p:cNvSpPr txBox="1"/>
            <p:nvPr/>
          </p:nvSpPr>
          <p:spPr>
            <a:xfrm>
              <a:off x="5534934" y="2617329"/>
              <a:ext cx="855559" cy="400110"/>
            </a:xfrm>
            <a:prstGeom prst="rect">
              <a:avLst/>
            </a:prstGeom>
            <a:noFill/>
          </p:spPr>
          <p:txBody>
            <a:bodyPr wrap="square" rtlCol="0">
              <a:spAutoFit/>
            </a:bodyPr>
            <a:lstStyle/>
            <a:p>
              <a:pPr algn="ctr"/>
              <a:r>
                <a:rPr lang="en-US" sz="1000" b="1" dirty="0"/>
                <a:t>Third-party LPs</a:t>
              </a:r>
            </a:p>
          </p:txBody>
        </p:sp>
        <p:sp>
          <p:nvSpPr>
            <p:cNvPr id="30" name="TextBox 29">
              <a:extLst>
                <a:ext uri="{FF2B5EF4-FFF2-40B4-BE49-F238E27FC236}">
                  <a16:creationId xmlns:a16="http://schemas.microsoft.com/office/drawing/2014/main" id="{3B005A8F-78C4-4F0F-972D-D58681B3CF62}"/>
                </a:ext>
              </a:extLst>
            </p:cNvPr>
            <p:cNvSpPr txBox="1"/>
            <p:nvPr/>
          </p:nvSpPr>
          <p:spPr>
            <a:xfrm>
              <a:off x="6014005" y="4181322"/>
              <a:ext cx="913928" cy="553998"/>
            </a:xfrm>
            <a:prstGeom prst="rect">
              <a:avLst/>
            </a:prstGeom>
            <a:noFill/>
          </p:spPr>
          <p:txBody>
            <a:bodyPr wrap="square" rtlCol="0">
              <a:spAutoFit/>
            </a:bodyPr>
            <a:lstStyle/>
            <a:p>
              <a:pPr algn="ctr"/>
              <a:r>
                <a:rPr lang="en-US" sz="1000" b="1" dirty="0"/>
                <a:t>Fourth fundraising period</a:t>
              </a:r>
            </a:p>
          </p:txBody>
        </p:sp>
        <p:sp>
          <p:nvSpPr>
            <p:cNvPr id="31" name="Rectangle 30">
              <a:extLst>
                <a:ext uri="{FF2B5EF4-FFF2-40B4-BE49-F238E27FC236}">
                  <a16:creationId xmlns:a16="http://schemas.microsoft.com/office/drawing/2014/main" id="{13B178EC-311A-4292-9E56-DAF20315000C}"/>
                </a:ext>
              </a:extLst>
            </p:cNvPr>
            <p:cNvSpPr/>
            <p:nvPr/>
          </p:nvSpPr>
          <p:spPr>
            <a:xfrm>
              <a:off x="1723381" y="5478165"/>
              <a:ext cx="1257524"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B</a:t>
              </a:r>
            </a:p>
          </p:txBody>
        </p:sp>
        <p:sp>
          <p:nvSpPr>
            <p:cNvPr id="32" name="Rectangle 31">
              <a:extLst>
                <a:ext uri="{FF2B5EF4-FFF2-40B4-BE49-F238E27FC236}">
                  <a16:creationId xmlns:a16="http://schemas.microsoft.com/office/drawing/2014/main" id="{D410DF07-50A9-4B7F-9C6A-40A7F247384D}"/>
                </a:ext>
              </a:extLst>
            </p:cNvPr>
            <p:cNvSpPr/>
            <p:nvPr/>
          </p:nvSpPr>
          <p:spPr>
            <a:xfrm>
              <a:off x="3118529" y="5478163"/>
              <a:ext cx="1257524"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C</a:t>
              </a:r>
            </a:p>
          </p:txBody>
        </p:sp>
        <p:sp>
          <p:nvSpPr>
            <p:cNvPr id="33" name="Rectangle 32">
              <a:extLst>
                <a:ext uri="{FF2B5EF4-FFF2-40B4-BE49-F238E27FC236}">
                  <a16:creationId xmlns:a16="http://schemas.microsoft.com/office/drawing/2014/main" id="{B257935C-2D5D-4D5D-A8F0-5B67611944CD}"/>
                </a:ext>
              </a:extLst>
            </p:cNvPr>
            <p:cNvSpPr/>
            <p:nvPr/>
          </p:nvSpPr>
          <p:spPr>
            <a:xfrm>
              <a:off x="4512713" y="5469245"/>
              <a:ext cx="1257524"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D</a:t>
              </a:r>
            </a:p>
          </p:txBody>
        </p:sp>
        <p:sp>
          <p:nvSpPr>
            <p:cNvPr id="34" name="Rectangle 33">
              <a:extLst>
                <a:ext uri="{FF2B5EF4-FFF2-40B4-BE49-F238E27FC236}">
                  <a16:creationId xmlns:a16="http://schemas.microsoft.com/office/drawing/2014/main" id="{86F1474C-F926-412E-8E11-70B9F1B7DB1B}"/>
                </a:ext>
              </a:extLst>
            </p:cNvPr>
            <p:cNvSpPr/>
            <p:nvPr/>
          </p:nvSpPr>
          <p:spPr>
            <a:xfrm>
              <a:off x="7109226" y="5487651"/>
              <a:ext cx="1257524"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E</a:t>
              </a:r>
            </a:p>
          </p:txBody>
        </p:sp>
        <p:cxnSp>
          <p:nvCxnSpPr>
            <p:cNvPr id="35" name="Straight Connector 34">
              <a:extLst>
                <a:ext uri="{FF2B5EF4-FFF2-40B4-BE49-F238E27FC236}">
                  <a16:creationId xmlns:a16="http://schemas.microsoft.com/office/drawing/2014/main" id="{51ADB34E-9CE5-47F4-8AB3-A8E5EC11AF6B}"/>
                </a:ext>
              </a:extLst>
            </p:cNvPr>
            <p:cNvCxnSpPr/>
            <p:nvPr/>
          </p:nvCxnSpPr>
          <p:spPr>
            <a:xfrm flipH="1" flipV="1">
              <a:off x="2397356" y="3022167"/>
              <a:ext cx="3286" cy="450332"/>
            </a:xfrm>
            <a:prstGeom prst="line">
              <a:avLst/>
            </a:prstGeom>
            <a:ln/>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E2454B65-7A0C-450B-99E0-BD2498E15B28}"/>
                </a:ext>
              </a:extLst>
            </p:cNvPr>
            <p:cNvSpPr txBox="1"/>
            <p:nvPr/>
          </p:nvSpPr>
          <p:spPr>
            <a:xfrm>
              <a:off x="2001159" y="2667598"/>
              <a:ext cx="964478" cy="400110"/>
            </a:xfrm>
            <a:prstGeom prst="rect">
              <a:avLst/>
            </a:prstGeom>
            <a:noFill/>
          </p:spPr>
          <p:txBody>
            <a:bodyPr wrap="square" rtlCol="0">
              <a:spAutoFit/>
            </a:bodyPr>
            <a:lstStyle/>
            <a:p>
              <a:pPr algn="ctr"/>
              <a:r>
                <a:rPr lang="en-US" sz="1000" b="1" dirty="0"/>
                <a:t>Third-party LPs</a:t>
              </a:r>
            </a:p>
          </p:txBody>
        </p:sp>
      </p:grpSp>
    </p:spTree>
    <p:extLst>
      <p:ext uri="{BB962C8B-B14F-4D97-AF65-F5344CB8AC3E}">
        <p14:creationId xmlns:p14="http://schemas.microsoft.com/office/powerpoint/2010/main" val="388283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862953" y="1041356"/>
            <a:ext cx="3487821" cy="4961239"/>
          </a:xfrm>
        </p:spPr>
        <p:txBody>
          <a:bodyPr>
            <a:noAutofit/>
          </a:bodyPr>
          <a:lstStyle/>
          <a:p>
            <a:pPr marL="0" indent="0">
              <a:lnSpc>
                <a:spcPct val="120000"/>
              </a:lnSpc>
              <a:spcBef>
                <a:spcPts val="0"/>
              </a:spcBef>
              <a:spcAft>
                <a:spcPts val="0"/>
              </a:spcAft>
              <a:buNone/>
            </a:pPr>
            <a:r>
              <a:rPr lang="en-US" sz="1500" b="1" dirty="0">
                <a:latin typeface="Noto Serif" panose="02020502060505020204" pitchFamily="18" charset="0"/>
                <a:ea typeface="Noto Serif" panose="02020502060505020204" pitchFamily="18" charset="0"/>
                <a:cs typeface="Noto Serif" panose="02020502060505020204" pitchFamily="18" charset="0"/>
              </a:rPr>
              <a:t>Structure Explanation</a:t>
            </a:r>
          </a:p>
          <a:p>
            <a:pPr>
              <a:lnSpc>
                <a:spcPct val="120000"/>
              </a:lnSpc>
              <a:spcBef>
                <a:spcPts val="0"/>
              </a:spcBef>
              <a:spcAft>
                <a:spcPts val="0"/>
              </a:spcAft>
            </a:pPr>
            <a:r>
              <a:rPr lang="en-US" sz="1300" dirty="0"/>
              <a:t>Establish one evergreen investment fund with no (or an extremely long) term limit and no investment period limit</a:t>
            </a:r>
          </a:p>
          <a:p>
            <a:pPr>
              <a:lnSpc>
                <a:spcPct val="120000"/>
              </a:lnSpc>
              <a:spcBef>
                <a:spcPts val="0"/>
              </a:spcBef>
              <a:spcAft>
                <a:spcPts val="0"/>
              </a:spcAft>
            </a:pPr>
            <a:r>
              <a:rPr lang="en-US" sz="1300" u="sng" dirty="0"/>
              <a:t>Variation 1: </a:t>
            </a:r>
            <a:r>
              <a:rPr lang="en-US" sz="1300" dirty="0"/>
              <a:t>dilution of existing investors in investments still held by the evergreen fund so that all investors participate in all investments (consideration must be given to appropriate pricing)</a:t>
            </a:r>
          </a:p>
          <a:p>
            <a:pPr>
              <a:lnSpc>
                <a:spcPct val="120000"/>
              </a:lnSpc>
              <a:spcBef>
                <a:spcPts val="0"/>
              </a:spcBef>
              <a:spcAft>
                <a:spcPts val="0"/>
              </a:spcAft>
            </a:pPr>
            <a:r>
              <a:rPr lang="en-US" sz="1300" u="sng" dirty="0"/>
              <a:t>Variation 2: </a:t>
            </a:r>
            <a:r>
              <a:rPr lang="en-US" sz="1300" dirty="0"/>
              <a:t>no dilution of existing investors; new investors participate in forward investments only and old investors withdraw once all investments in which they participated have been sold (concept of “full investment” to ensure a reserve for expenses related to investments held)</a:t>
            </a:r>
          </a:p>
          <a:p>
            <a:pPr>
              <a:lnSpc>
                <a:spcPct val="120000"/>
              </a:lnSpc>
              <a:spcBef>
                <a:spcPts val="0"/>
              </a:spcBef>
              <a:spcAft>
                <a:spcPts val="0"/>
              </a:spcAft>
            </a:pPr>
            <a:r>
              <a:rPr lang="en-US" sz="1300" dirty="0"/>
              <a:t>Capital calls mirror typical investment fund where capital is contributed as needed</a:t>
            </a:r>
          </a:p>
          <a:p>
            <a:pPr marL="0" indent="0">
              <a:lnSpc>
                <a:spcPct val="120000"/>
              </a:lnSpc>
              <a:spcBef>
                <a:spcPts val="0"/>
              </a:spcBef>
              <a:spcAft>
                <a:spcPts val="0"/>
              </a:spcAft>
              <a:buNone/>
            </a:pPr>
            <a:endParaRPr lang="en-US" sz="1300" dirty="0"/>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7543628" cy="430887"/>
          </a:xfrm>
        </p:spPr>
        <p:txBody>
          <a:bodyPr/>
          <a:lstStyle/>
          <a:p>
            <a:r>
              <a:rPr lang="en-US" b="1" dirty="0"/>
              <a:t>Option 3 | </a:t>
            </a:r>
            <a:r>
              <a:rPr lang="en-US" dirty="0"/>
              <a:t>Evergreen Fund</a:t>
            </a: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10</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5C6A5BEB-F2FA-F84A-8AE9-80A75B6E2445}"/>
              </a:ext>
            </a:extLst>
          </p:cNvPr>
          <p:cNvSpPr txBox="1">
            <a:spLocks/>
          </p:cNvSpPr>
          <p:nvPr/>
        </p:nvSpPr>
        <p:spPr>
          <a:xfrm>
            <a:off x="4689986" y="1041356"/>
            <a:ext cx="7020233" cy="477528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1500" b="1" dirty="0">
                <a:latin typeface="Noto Serif" panose="02020502060505020204" pitchFamily="18" charset="0"/>
                <a:ea typeface="Noto Serif" panose="02020502060505020204" pitchFamily="18" charset="0"/>
                <a:cs typeface="Noto Serif" panose="02020502060505020204" pitchFamily="18" charset="0"/>
              </a:rPr>
              <a:t>LP Liquidity</a:t>
            </a:r>
          </a:p>
          <a:p>
            <a:pPr>
              <a:lnSpc>
                <a:spcPct val="120000"/>
              </a:lnSpc>
              <a:spcBef>
                <a:spcPts val="0"/>
              </a:spcBef>
              <a:spcAft>
                <a:spcPts val="0"/>
              </a:spcAft>
            </a:pPr>
            <a:r>
              <a:rPr lang="en-US" sz="1300" u="sng" dirty="0"/>
              <a:t>Variation 1</a:t>
            </a:r>
            <a:r>
              <a:rPr lang="en-US" sz="1300" dirty="0"/>
              <a:t>: Exit option upon secondary sale of LP’s investment, IPO or sale of the evergreen fund</a:t>
            </a:r>
          </a:p>
          <a:p>
            <a:pPr>
              <a:lnSpc>
                <a:spcPct val="120000"/>
              </a:lnSpc>
              <a:spcBef>
                <a:spcPts val="0"/>
              </a:spcBef>
              <a:spcAft>
                <a:spcPts val="0"/>
              </a:spcAft>
            </a:pPr>
            <a:r>
              <a:rPr lang="en-US" sz="1300" u="sng" dirty="0"/>
              <a:t>Variation 2: </a:t>
            </a:r>
            <a:r>
              <a:rPr lang="en-US" sz="1300" dirty="0"/>
              <a:t>Exit option upon secondary sale of LP’s investment, IPO, sale of the evergreen fund or disposal of all investments held by such investor</a:t>
            </a:r>
          </a:p>
          <a:p>
            <a:pPr>
              <a:lnSpc>
                <a:spcPct val="120000"/>
              </a:lnSpc>
              <a:spcBef>
                <a:spcPts val="0"/>
              </a:spcBef>
              <a:spcAft>
                <a:spcPts val="0"/>
              </a:spcAft>
            </a:pPr>
            <a:endParaRPr lang="en-US" sz="1300" b="1" u="sng" dirty="0"/>
          </a:p>
          <a:p>
            <a:pPr marL="0" indent="0">
              <a:lnSpc>
                <a:spcPct val="120000"/>
              </a:lnSpc>
              <a:spcBef>
                <a:spcPts val="0"/>
              </a:spcBef>
              <a:spcAft>
                <a:spcPts val="0"/>
              </a:spcAft>
              <a:buNone/>
            </a:pPr>
            <a:r>
              <a:rPr lang="en-US" sz="1500" b="1" dirty="0">
                <a:latin typeface="Noto Serif" panose="02020502060505020204" pitchFamily="18" charset="0"/>
                <a:ea typeface="Noto Serif" panose="02020502060505020204" pitchFamily="18" charset="0"/>
                <a:cs typeface="Noto Serif" panose="02020502060505020204" pitchFamily="18" charset="0"/>
              </a:rPr>
              <a:t>Investment Recovery</a:t>
            </a:r>
          </a:p>
          <a:p>
            <a:pPr>
              <a:lnSpc>
                <a:spcPct val="120000"/>
              </a:lnSpc>
              <a:spcBef>
                <a:spcPts val="0"/>
              </a:spcBef>
              <a:spcAft>
                <a:spcPts val="0"/>
              </a:spcAft>
            </a:pPr>
            <a:r>
              <a:rPr lang="en-US" sz="1300" dirty="0"/>
              <a:t>Current income: ongoing </a:t>
            </a:r>
          </a:p>
          <a:p>
            <a:pPr>
              <a:lnSpc>
                <a:spcPct val="120000"/>
              </a:lnSpc>
              <a:spcBef>
                <a:spcPts val="0"/>
              </a:spcBef>
              <a:spcAft>
                <a:spcPts val="0"/>
              </a:spcAft>
            </a:pPr>
            <a:r>
              <a:rPr lang="en-US" sz="1300" dirty="0"/>
              <a:t>Disposition income: periodic</a:t>
            </a:r>
          </a:p>
          <a:p>
            <a:pPr>
              <a:lnSpc>
                <a:spcPct val="120000"/>
              </a:lnSpc>
              <a:spcBef>
                <a:spcPts val="0"/>
              </a:spcBef>
              <a:spcAft>
                <a:spcPts val="0"/>
              </a:spcAft>
            </a:pPr>
            <a:r>
              <a:rPr lang="en-US" sz="1300" dirty="0"/>
              <a:t>Reinvestment likely to be limited</a:t>
            </a:r>
          </a:p>
          <a:p>
            <a:pPr>
              <a:lnSpc>
                <a:spcPct val="120000"/>
              </a:lnSpc>
              <a:spcBef>
                <a:spcPts val="0"/>
              </a:spcBef>
              <a:spcAft>
                <a:spcPts val="0"/>
              </a:spcAft>
            </a:pPr>
            <a:endParaRPr lang="en-US" sz="1300" dirty="0"/>
          </a:p>
          <a:p>
            <a:pPr marL="0" indent="0">
              <a:lnSpc>
                <a:spcPct val="120000"/>
              </a:lnSpc>
              <a:spcBef>
                <a:spcPts val="0"/>
              </a:spcBef>
              <a:spcAft>
                <a:spcPts val="0"/>
              </a:spcAft>
              <a:buNone/>
            </a:pPr>
            <a:r>
              <a:rPr lang="en-US" sz="1500" b="1" dirty="0">
                <a:latin typeface="Noto Serif" panose="02020502060505020204" pitchFamily="18" charset="0"/>
                <a:ea typeface="Noto Serif" panose="02020502060505020204" pitchFamily="18" charset="0"/>
                <a:cs typeface="Noto Serif" panose="02020502060505020204" pitchFamily="18" charset="0"/>
              </a:rPr>
              <a:t>Carried Interest and Management Fee</a:t>
            </a:r>
          </a:p>
          <a:p>
            <a:pPr>
              <a:lnSpc>
                <a:spcPct val="120000"/>
              </a:lnSpc>
              <a:spcBef>
                <a:spcPts val="0"/>
              </a:spcBef>
              <a:spcAft>
                <a:spcPts val="0"/>
              </a:spcAft>
            </a:pPr>
            <a:r>
              <a:rPr lang="en-US" sz="1300" dirty="0"/>
              <a:t>Management fee calculated on an investor-by-investor basis based on invested capital (with a minimum floor to address initial years)</a:t>
            </a:r>
          </a:p>
          <a:p>
            <a:pPr>
              <a:lnSpc>
                <a:spcPct val="120000"/>
              </a:lnSpc>
              <a:spcBef>
                <a:spcPts val="0"/>
              </a:spcBef>
              <a:spcAft>
                <a:spcPts val="0"/>
              </a:spcAft>
            </a:pPr>
            <a:r>
              <a:rPr lang="en-US" sz="1300" dirty="0"/>
              <a:t>Carried interest calculated on an investor-by-investor basis upon each distribution of proceeds (could be cumulative or deal-by-deal) </a:t>
            </a:r>
          </a:p>
          <a:p>
            <a:pPr marL="0" indent="0">
              <a:lnSpc>
                <a:spcPct val="120000"/>
              </a:lnSpc>
              <a:spcBef>
                <a:spcPts val="0"/>
              </a:spcBef>
              <a:spcAft>
                <a:spcPts val="0"/>
              </a:spcAft>
              <a:buNone/>
            </a:pPr>
            <a:endParaRPr lang="en-US" sz="1300" dirty="0"/>
          </a:p>
          <a:p>
            <a:pPr marL="0" indent="0">
              <a:lnSpc>
                <a:spcPct val="120000"/>
              </a:lnSpc>
              <a:spcBef>
                <a:spcPts val="0"/>
              </a:spcBef>
              <a:spcAft>
                <a:spcPts val="0"/>
              </a:spcAft>
              <a:buNone/>
            </a:pPr>
            <a:r>
              <a:rPr lang="en-US" sz="1500" b="1" dirty="0">
                <a:latin typeface="Noto Serif" panose="02020502060505020204" pitchFamily="18" charset="0"/>
                <a:ea typeface="Noto Serif" panose="02020502060505020204" pitchFamily="18" charset="0"/>
                <a:cs typeface="Noto Serif" panose="02020502060505020204" pitchFamily="18" charset="0"/>
              </a:rPr>
              <a:t>Tax</a:t>
            </a:r>
          </a:p>
          <a:p>
            <a:pPr>
              <a:lnSpc>
                <a:spcPct val="120000"/>
              </a:lnSpc>
              <a:spcBef>
                <a:spcPts val="0"/>
              </a:spcBef>
              <a:spcAft>
                <a:spcPts val="0"/>
              </a:spcAft>
            </a:pPr>
            <a:r>
              <a:rPr lang="en-US" sz="1300" dirty="0"/>
              <a:t>Parallel fund or AIV structure can be used to accommodate non-US (including sovereign) and US tax-exempt investors, using blockers as necessary</a:t>
            </a:r>
          </a:p>
        </p:txBody>
      </p:sp>
      <p:sp>
        <p:nvSpPr>
          <p:cNvPr id="8" name="Title 4">
            <a:extLst>
              <a:ext uri="{FF2B5EF4-FFF2-40B4-BE49-F238E27FC236}">
                <a16:creationId xmlns:a16="http://schemas.microsoft.com/office/drawing/2014/main" id="{DFA03A8D-B57D-9345-BA35-D89C0DA1C835}"/>
              </a:ext>
            </a:extLst>
          </p:cNvPr>
          <p:cNvSpPr txBox="1">
            <a:spLocks/>
          </p:cNvSpPr>
          <p:nvPr/>
        </p:nvSpPr>
        <p:spPr>
          <a:xfrm>
            <a:off x="8392951" y="486202"/>
            <a:ext cx="2981460"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Considerations</a:t>
            </a:r>
          </a:p>
        </p:txBody>
      </p:sp>
    </p:spTree>
    <p:extLst>
      <p:ext uri="{BB962C8B-B14F-4D97-AF65-F5344CB8AC3E}">
        <p14:creationId xmlns:p14="http://schemas.microsoft.com/office/powerpoint/2010/main" val="376655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5" y="1607574"/>
            <a:ext cx="4638196" cy="5739204"/>
          </a:xfrm>
        </p:spPr>
        <p:txBody>
          <a:bodyPr>
            <a:noAutofit/>
          </a:body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Advantages</a:t>
            </a:r>
            <a:endParaRPr lang="en-US" sz="1400" b="1" u="sng" dirty="0"/>
          </a:p>
          <a:p>
            <a:pPr>
              <a:lnSpc>
                <a:spcPct val="120000"/>
              </a:lnSpc>
              <a:spcBef>
                <a:spcPts val="0"/>
              </a:spcBef>
              <a:spcAft>
                <a:spcPts val="0"/>
              </a:spcAft>
            </a:pPr>
            <a:r>
              <a:rPr lang="en-US" sz="1400" dirty="0"/>
              <a:t>Commonality with terms of a standard term-limited fund that will be familiar to potential LPs</a:t>
            </a:r>
          </a:p>
          <a:p>
            <a:pPr>
              <a:lnSpc>
                <a:spcPct val="120000"/>
              </a:lnSpc>
              <a:spcBef>
                <a:spcPts val="0"/>
              </a:spcBef>
              <a:spcAft>
                <a:spcPts val="0"/>
              </a:spcAft>
            </a:pPr>
            <a:r>
              <a:rPr lang="en-US" sz="1400" dirty="0"/>
              <a:t>As with standard term-limited funds, minimal regulatory restrictions provided certain requirements are complied with (e.g. private offering to accredited investors and qualified purchasers)</a:t>
            </a:r>
          </a:p>
          <a:p>
            <a:pPr>
              <a:lnSpc>
                <a:spcPct val="120000"/>
              </a:lnSpc>
              <a:spcBef>
                <a:spcPts val="0"/>
              </a:spcBef>
              <a:spcAft>
                <a:spcPts val="0"/>
              </a:spcAft>
            </a:pPr>
            <a:r>
              <a:rPr lang="en-US" sz="1400" dirty="0"/>
              <a:t>Establishment of one evergreen vehicle and one set of “house” vehicles reduces establishment costs</a:t>
            </a:r>
          </a:p>
          <a:p>
            <a:pPr>
              <a:lnSpc>
                <a:spcPct val="120000"/>
              </a:lnSpc>
              <a:spcBef>
                <a:spcPts val="0"/>
              </a:spcBef>
              <a:spcAft>
                <a:spcPts val="0"/>
              </a:spcAft>
            </a:pPr>
            <a:r>
              <a:rPr lang="en-US" sz="1400" dirty="0"/>
              <a:t>Separate third-party manager entity that could accrue track record and manage multiple platforms </a:t>
            </a:r>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5336280" cy="430887"/>
          </a:xfrm>
        </p:spPr>
        <p:txBody>
          <a:bodyPr/>
          <a:lstStyle/>
          <a:p>
            <a:r>
              <a:rPr lang="en-US" b="1" dirty="0"/>
              <a:t>Option 3</a:t>
            </a:r>
            <a:r>
              <a:rPr lang="en-US" b="1" dirty="0">
                <a:sym typeface="Wingdings" pitchFamily="2" charset="2"/>
              </a:rPr>
              <a:t> | </a:t>
            </a:r>
            <a:r>
              <a:rPr lang="en-US" dirty="0"/>
              <a:t>Evergreen Fund</a:t>
            </a: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11</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9C0CBF8F-88AC-4044-B51B-283CAC46DFCA}"/>
              </a:ext>
            </a:extLst>
          </p:cNvPr>
          <p:cNvSpPr txBox="1">
            <a:spLocks/>
          </p:cNvSpPr>
          <p:nvPr/>
        </p:nvSpPr>
        <p:spPr>
          <a:xfrm>
            <a:off x="6794089" y="1607574"/>
            <a:ext cx="4638196" cy="402631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Disadvantages</a:t>
            </a:r>
            <a:endParaRPr lang="en-US" sz="1400" b="1" u="sng" dirty="0"/>
          </a:p>
          <a:p>
            <a:pPr>
              <a:lnSpc>
                <a:spcPct val="120000"/>
              </a:lnSpc>
              <a:spcBef>
                <a:spcPts val="0"/>
              </a:spcBef>
              <a:spcAft>
                <a:spcPts val="0"/>
              </a:spcAft>
            </a:pPr>
            <a:r>
              <a:rPr lang="en-US" sz="1400" dirty="0"/>
              <a:t>Can only be offered to investors who meet the accredited investor and qualified purchaser criteria</a:t>
            </a:r>
          </a:p>
          <a:p>
            <a:pPr>
              <a:lnSpc>
                <a:spcPct val="120000"/>
              </a:lnSpc>
              <a:spcBef>
                <a:spcPts val="0"/>
              </a:spcBef>
              <a:spcAft>
                <a:spcPts val="0"/>
              </a:spcAft>
            </a:pPr>
            <a:r>
              <a:rPr lang="en-US" sz="1400" dirty="0"/>
              <a:t>Existence of multiple fundraising periods will require periodic fundraising expenses</a:t>
            </a:r>
          </a:p>
          <a:p>
            <a:pPr>
              <a:lnSpc>
                <a:spcPct val="120000"/>
              </a:lnSpc>
              <a:spcBef>
                <a:spcPts val="0"/>
              </a:spcBef>
              <a:spcAft>
                <a:spcPts val="0"/>
              </a:spcAft>
            </a:pPr>
            <a:r>
              <a:rPr lang="en-US" sz="1400" dirty="0"/>
              <a:t>Can create tracking shares, but Variation 2 creates cross-liability risk for investors vis-à-vis third party claims</a:t>
            </a:r>
          </a:p>
        </p:txBody>
      </p:sp>
      <p:cxnSp>
        <p:nvCxnSpPr>
          <p:cNvPr id="8" name="Straight Connector 7">
            <a:extLst>
              <a:ext uri="{FF2B5EF4-FFF2-40B4-BE49-F238E27FC236}">
                <a16:creationId xmlns:a16="http://schemas.microsoft.com/office/drawing/2014/main" id="{1BE3D36E-9DAC-5746-85AE-89245F98F8C0}"/>
              </a:ext>
            </a:extLst>
          </p:cNvPr>
          <p:cNvCxnSpPr>
            <a:cxnSpLocks/>
          </p:cNvCxnSpPr>
          <p:nvPr/>
        </p:nvCxnSpPr>
        <p:spPr>
          <a:xfrm>
            <a:off x="6085400" y="1607574"/>
            <a:ext cx="0" cy="3023420"/>
          </a:xfrm>
          <a:prstGeom prst="line">
            <a:avLst/>
          </a:prstGeom>
        </p:spPr>
        <p:style>
          <a:lnRef idx="1">
            <a:schemeClr val="dk1"/>
          </a:lnRef>
          <a:fillRef idx="0">
            <a:schemeClr val="dk1"/>
          </a:fillRef>
          <a:effectRef idx="0">
            <a:schemeClr val="dk1"/>
          </a:effectRef>
          <a:fontRef idx="minor">
            <a:schemeClr val="tx1"/>
          </a:fontRef>
        </p:style>
      </p:cxnSp>
      <p:sp>
        <p:nvSpPr>
          <p:cNvPr id="9" name="Title 4">
            <a:extLst>
              <a:ext uri="{FF2B5EF4-FFF2-40B4-BE49-F238E27FC236}">
                <a16:creationId xmlns:a16="http://schemas.microsoft.com/office/drawing/2014/main" id="{E858FF05-2916-774C-9238-428FB9E4B7AD}"/>
              </a:ext>
            </a:extLst>
          </p:cNvPr>
          <p:cNvSpPr txBox="1">
            <a:spLocks/>
          </p:cNvSpPr>
          <p:nvPr/>
        </p:nvSpPr>
        <p:spPr>
          <a:xfrm>
            <a:off x="7242577" y="486202"/>
            <a:ext cx="4131834"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Advantages &amp; Disadvantages</a:t>
            </a:r>
          </a:p>
        </p:txBody>
      </p:sp>
    </p:spTree>
    <p:extLst>
      <p:ext uri="{BB962C8B-B14F-4D97-AF65-F5344CB8AC3E}">
        <p14:creationId xmlns:p14="http://schemas.microsoft.com/office/powerpoint/2010/main" val="219362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555B-EFA6-475D-9471-4F2C08A9CD30}"/>
              </a:ext>
            </a:extLst>
          </p:cNvPr>
          <p:cNvSpPr>
            <a:spLocks noGrp="1"/>
          </p:cNvSpPr>
          <p:nvPr>
            <p:ph type="title"/>
          </p:nvPr>
        </p:nvSpPr>
        <p:spPr>
          <a:xfrm>
            <a:off x="759714" y="440677"/>
            <a:ext cx="10671048" cy="430887"/>
          </a:xfrm>
        </p:spPr>
        <p:txBody>
          <a:bodyPr/>
          <a:lstStyle/>
          <a:p>
            <a:r>
              <a:rPr lang="en-US" b="1" dirty="0"/>
              <a:t>Option 4 | </a:t>
            </a:r>
            <a:r>
              <a:rPr lang="en-US" dirty="0"/>
              <a:t>Open-Ended Funds</a:t>
            </a:r>
          </a:p>
        </p:txBody>
      </p:sp>
      <p:sp>
        <p:nvSpPr>
          <p:cNvPr id="3" name="Slide Number Placeholder 2">
            <a:extLst>
              <a:ext uri="{FF2B5EF4-FFF2-40B4-BE49-F238E27FC236}">
                <a16:creationId xmlns:a16="http://schemas.microsoft.com/office/drawing/2014/main" id="{78D0E6D0-D014-45F0-B6FE-9D56E0607F57}"/>
              </a:ext>
            </a:extLst>
          </p:cNvPr>
          <p:cNvSpPr>
            <a:spLocks noGrp="1"/>
          </p:cNvSpPr>
          <p:nvPr>
            <p:ph type="sldNum" sz="quarter" idx="4"/>
          </p:nvPr>
        </p:nvSpPr>
        <p:spPr/>
        <p:txBody>
          <a:bodyPr/>
          <a:lstStyle/>
          <a:p>
            <a:fld id="{54721A9B-34A7-4855-82EE-AAF4BC367DA2}" type="slidenum">
              <a:rPr lang="en-US"/>
              <a:pPr/>
              <a:t>12</a:t>
            </a:fld>
            <a:r>
              <a:rPr lang="en-US" dirty="0"/>
              <a:t> | Permanent Capital Vehicles: An Overview of Alternative Structures and Terms</a:t>
            </a:r>
          </a:p>
        </p:txBody>
      </p:sp>
      <p:grpSp>
        <p:nvGrpSpPr>
          <p:cNvPr id="4" name="Group 3">
            <a:extLst>
              <a:ext uri="{FF2B5EF4-FFF2-40B4-BE49-F238E27FC236}">
                <a16:creationId xmlns:a16="http://schemas.microsoft.com/office/drawing/2014/main" id="{1E534400-C435-47F0-925A-975544F5ACC5}"/>
              </a:ext>
            </a:extLst>
          </p:cNvPr>
          <p:cNvGrpSpPr/>
          <p:nvPr/>
        </p:nvGrpSpPr>
        <p:grpSpPr>
          <a:xfrm>
            <a:off x="2206157" y="1023957"/>
            <a:ext cx="8236885" cy="5042468"/>
            <a:chOff x="419885" y="1152150"/>
            <a:chExt cx="8236885" cy="5042468"/>
          </a:xfrm>
        </p:grpSpPr>
        <p:sp>
          <p:nvSpPr>
            <p:cNvPr id="5" name="Rectangle 4">
              <a:extLst>
                <a:ext uri="{FF2B5EF4-FFF2-40B4-BE49-F238E27FC236}">
                  <a16:creationId xmlns:a16="http://schemas.microsoft.com/office/drawing/2014/main" id="{03D51643-61E9-45DD-A7F2-BF786527B0AB}"/>
                </a:ext>
              </a:extLst>
            </p:cNvPr>
            <p:cNvSpPr/>
            <p:nvPr/>
          </p:nvSpPr>
          <p:spPr>
            <a:xfrm>
              <a:off x="419885" y="3496448"/>
              <a:ext cx="5973596" cy="637676"/>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solidFill>
                  <a:schemeClr val="bg1"/>
                </a:solidFill>
              </a:endParaRPr>
            </a:p>
            <a:p>
              <a:pPr algn="ctr"/>
              <a:r>
                <a:rPr lang="en-US" altLang="zh-CN" sz="1200" b="1" dirty="0">
                  <a:solidFill>
                    <a:schemeClr val="bg1"/>
                  </a:solidFill>
                </a:rPr>
                <a:t>Open-ended Fund</a:t>
              </a:r>
            </a:p>
            <a:p>
              <a:pPr algn="ctr"/>
              <a:endParaRPr lang="zh-CN" altLang="en-US" sz="1200" b="1" dirty="0">
                <a:solidFill>
                  <a:schemeClr val="bg1"/>
                </a:solidFill>
              </a:endParaRPr>
            </a:p>
          </p:txBody>
        </p:sp>
        <p:cxnSp>
          <p:nvCxnSpPr>
            <p:cNvPr id="6" name="Straight Connector 5">
              <a:extLst>
                <a:ext uri="{FF2B5EF4-FFF2-40B4-BE49-F238E27FC236}">
                  <a16:creationId xmlns:a16="http://schemas.microsoft.com/office/drawing/2014/main" id="{5A52B623-C398-49D8-A95E-48059A9CFA1A}"/>
                </a:ext>
              </a:extLst>
            </p:cNvPr>
            <p:cNvCxnSpPr/>
            <p:nvPr/>
          </p:nvCxnSpPr>
          <p:spPr>
            <a:xfrm flipV="1">
              <a:off x="929042" y="4132404"/>
              <a:ext cx="0" cy="1501878"/>
            </a:xfrm>
            <a:prstGeom prst="line">
              <a:avLst/>
            </a:prstGeom>
            <a:ln/>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FEE75653-E54F-4223-97A2-6CE450F55A9B}"/>
                </a:ext>
              </a:extLst>
            </p:cNvPr>
            <p:cNvSpPr/>
            <p:nvPr/>
          </p:nvSpPr>
          <p:spPr>
            <a:xfrm>
              <a:off x="428517" y="5554060"/>
              <a:ext cx="1183577"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A</a:t>
              </a:r>
            </a:p>
          </p:txBody>
        </p:sp>
        <p:sp>
          <p:nvSpPr>
            <p:cNvPr id="8" name="Rectangle 7">
              <a:extLst>
                <a:ext uri="{FF2B5EF4-FFF2-40B4-BE49-F238E27FC236}">
                  <a16:creationId xmlns:a16="http://schemas.microsoft.com/office/drawing/2014/main" id="{F19184D6-F747-4BA5-8698-67E1DB4E71D7}"/>
                </a:ext>
              </a:extLst>
            </p:cNvPr>
            <p:cNvSpPr/>
            <p:nvPr/>
          </p:nvSpPr>
          <p:spPr>
            <a:xfrm>
              <a:off x="625460" y="1152150"/>
              <a:ext cx="7741290" cy="63767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Manager </a:t>
              </a:r>
            </a:p>
            <a:p>
              <a:pPr algn="ctr"/>
              <a:endParaRPr lang="zh-CN" altLang="en-US" sz="1200" b="1" dirty="0"/>
            </a:p>
          </p:txBody>
        </p:sp>
        <p:cxnSp>
          <p:nvCxnSpPr>
            <p:cNvPr id="9" name="Straight Connector 8">
              <a:extLst>
                <a:ext uri="{FF2B5EF4-FFF2-40B4-BE49-F238E27FC236}">
                  <a16:creationId xmlns:a16="http://schemas.microsoft.com/office/drawing/2014/main" id="{70DDD449-805D-42F9-84D7-DA943B5E7913}"/>
                </a:ext>
              </a:extLst>
            </p:cNvPr>
            <p:cNvCxnSpPr/>
            <p:nvPr/>
          </p:nvCxnSpPr>
          <p:spPr>
            <a:xfrm flipV="1">
              <a:off x="929042" y="3125420"/>
              <a:ext cx="0" cy="374519"/>
            </a:xfrm>
            <a:prstGeom prst="line">
              <a:avLst/>
            </a:prstGeom>
            <a:ln/>
          </p:spPr>
          <p:style>
            <a:lnRef idx="2">
              <a:schemeClr val="dk1"/>
            </a:lnRef>
            <a:fillRef idx="0">
              <a:schemeClr val="dk1"/>
            </a:fillRef>
            <a:effectRef idx="1">
              <a:schemeClr val="dk1"/>
            </a:effectRef>
            <a:fontRef idx="minor">
              <a:schemeClr val="tx1"/>
            </a:fontRef>
          </p:style>
        </p:cxnSp>
        <p:sp>
          <p:nvSpPr>
            <p:cNvPr id="10" name="Rectangle 9">
              <a:extLst>
                <a:ext uri="{FF2B5EF4-FFF2-40B4-BE49-F238E27FC236}">
                  <a16:creationId xmlns:a16="http://schemas.microsoft.com/office/drawing/2014/main" id="{3D078462-10A1-4D9C-8C7C-E0F8CEDFB1A1}"/>
                </a:ext>
              </a:extLst>
            </p:cNvPr>
            <p:cNvSpPr/>
            <p:nvPr/>
          </p:nvSpPr>
          <p:spPr>
            <a:xfrm>
              <a:off x="550241" y="2477095"/>
              <a:ext cx="1289605" cy="637676"/>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GP </a:t>
              </a:r>
            </a:p>
            <a:p>
              <a:pPr algn="ctr"/>
              <a:endParaRPr lang="zh-CN" altLang="en-US" sz="1200" b="1" dirty="0"/>
            </a:p>
          </p:txBody>
        </p:sp>
        <p:cxnSp>
          <p:nvCxnSpPr>
            <p:cNvPr id="11" name="Straight Arrow Connector 10">
              <a:extLst>
                <a:ext uri="{FF2B5EF4-FFF2-40B4-BE49-F238E27FC236}">
                  <a16:creationId xmlns:a16="http://schemas.microsoft.com/office/drawing/2014/main" id="{BC34C3BF-FB95-4827-B4ED-1039F18BAD66}"/>
                </a:ext>
              </a:extLst>
            </p:cNvPr>
            <p:cNvCxnSpPr/>
            <p:nvPr/>
          </p:nvCxnSpPr>
          <p:spPr>
            <a:xfrm flipV="1">
              <a:off x="2371045" y="1786335"/>
              <a:ext cx="0" cy="1710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95BB5CDE-58A8-4195-9C2B-6B46CC2243D5}"/>
                </a:ext>
              </a:extLst>
            </p:cNvPr>
            <p:cNvCxnSpPr/>
            <p:nvPr/>
          </p:nvCxnSpPr>
          <p:spPr>
            <a:xfrm flipH="1">
              <a:off x="2228414" y="1788473"/>
              <a:ext cx="1" cy="1710113"/>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B5A9445B-80C6-4B4C-B643-5B0DE7CA28C5}"/>
                </a:ext>
              </a:extLst>
            </p:cNvPr>
            <p:cNvCxnSpPr/>
            <p:nvPr/>
          </p:nvCxnSpPr>
          <p:spPr>
            <a:xfrm flipV="1">
              <a:off x="1090258" y="3114771"/>
              <a:ext cx="4363" cy="38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9F5743AD-76AA-4D5A-BFA4-17E7DB307BC6}"/>
                </a:ext>
              </a:extLst>
            </p:cNvPr>
            <p:cNvCxnSpPr/>
            <p:nvPr/>
          </p:nvCxnSpPr>
          <p:spPr>
            <a:xfrm flipH="1" flipV="1">
              <a:off x="2371044" y="4132404"/>
              <a:ext cx="1" cy="1421655"/>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B08FB593-B6D0-4D34-B026-AED7DAC2E168}"/>
                </a:ext>
              </a:extLst>
            </p:cNvPr>
            <p:cNvCxnSpPr/>
            <p:nvPr/>
          </p:nvCxnSpPr>
          <p:spPr>
            <a:xfrm flipV="1">
              <a:off x="3716111" y="4132404"/>
              <a:ext cx="0" cy="1408173"/>
            </a:xfrm>
            <a:prstGeom prst="line">
              <a:avLst/>
            </a:prstGeom>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DEE686AA-115F-4B65-A03F-9CDD54FF89E9}"/>
                </a:ext>
              </a:extLst>
            </p:cNvPr>
            <p:cNvCxnSpPr/>
            <p:nvPr/>
          </p:nvCxnSpPr>
          <p:spPr>
            <a:xfrm flipV="1">
              <a:off x="5211740" y="4122285"/>
              <a:ext cx="0" cy="1405290"/>
            </a:xfrm>
            <a:prstGeom prst="line">
              <a:avLst/>
            </a:prstGeom>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9B9BFC53-D5FC-49C1-97D9-1B4CE5032F73}"/>
                </a:ext>
              </a:extLst>
            </p:cNvPr>
            <p:cNvSpPr txBox="1"/>
            <p:nvPr/>
          </p:nvSpPr>
          <p:spPr>
            <a:xfrm>
              <a:off x="2598730" y="2518934"/>
              <a:ext cx="2234762" cy="553998"/>
            </a:xfrm>
            <a:prstGeom prst="rect">
              <a:avLst/>
            </a:prstGeom>
            <a:noFill/>
          </p:spPr>
          <p:txBody>
            <a:bodyPr wrap="square" rtlCol="0">
              <a:spAutoFit/>
            </a:bodyPr>
            <a:lstStyle/>
            <a:p>
              <a:pPr algn="ctr"/>
              <a:r>
                <a:rPr lang="en-US" sz="1000" b="1" dirty="0"/>
                <a:t>Third-party LPs subscribe and redeem throughout the term (e.g. quarterly or semi-annually)</a:t>
              </a:r>
            </a:p>
          </p:txBody>
        </p:sp>
        <p:cxnSp>
          <p:nvCxnSpPr>
            <p:cNvPr id="18" name="Straight Connector 17">
              <a:extLst>
                <a:ext uri="{FF2B5EF4-FFF2-40B4-BE49-F238E27FC236}">
                  <a16:creationId xmlns:a16="http://schemas.microsoft.com/office/drawing/2014/main" id="{FEF7E0B6-BB12-4649-BD5E-A12D3BC13FD8}"/>
                </a:ext>
              </a:extLst>
            </p:cNvPr>
            <p:cNvCxnSpPr/>
            <p:nvPr/>
          </p:nvCxnSpPr>
          <p:spPr>
            <a:xfrm flipV="1">
              <a:off x="3610119" y="3090560"/>
              <a:ext cx="0" cy="374519"/>
            </a:xfrm>
            <a:prstGeom prst="line">
              <a:avLst/>
            </a:prstGeom>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8BE0F00F-0A7D-41A3-BEC6-B5D16C62A70C}"/>
                </a:ext>
              </a:extLst>
            </p:cNvPr>
            <p:cNvSpPr/>
            <p:nvPr/>
          </p:nvSpPr>
          <p:spPr>
            <a:xfrm>
              <a:off x="7000640" y="3496448"/>
              <a:ext cx="1656130" cy="637676"/>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solidFill>
                  <a:schemeClr val="bg1"/>
                </a:solidFill>
              </a:endParaRPr>
            </a:p>
            <a:p>
              <a:pPr algn="ctr"/>
              <a:r>
                <a:rPr lang="en-US" altLang="zh-CN" sz="1200" b="1" dirty="0">
                  <a:solidFill>
                    <a:schemeClr val="bg1"/>
                  </a:solidFill>
                </a:rPr>
                <a:t>Sidecar</a:t>
              </a:r>
            </a:p>
            <a:p>
              <a:pPr algn="ctr"/>
              <a:endParaRPr lang="zh-CN" altLang="en-US" sz="1200" b="1" dirty="0">
                <a:solidFill>
                  <a:schemeClr val="bg1"/>
                </a:solidFill>
              </a:endParaRPr>
            </a:p>
          </p:txBody>
        </p:sp>
        <p:cxnSp>
          <p:nvCxnSpPr>
            <p:cNvPr id="20" name="Straight Connector 19">
              <a:extLst>
                <a:ext uri="{FF2B5EF4-FFF2-40B4-BE49-F238E27FC236}">
                  <a16:creationId xmlns:a16="http://schemas.microsoft.com/office/drawing/2014/main" id="{C96B03E4-B68F-42AF-8605-923038AA3F49}"/>
                </a:ext>
              </a:extLst>
            </p:cNvPr>
            <p:cNvCxnSpPr/>
            <p:nvPr/>
          </p:nvCxnSpPr>
          <p:spPr>
            <a:xfrm flipV="1">
              <a:off x="7828705" y="3118029"/>
              <a:ext cx="0" cy="374519"/>
            </a:xfrm>
            <a:prstGeom prst="line">
              <a:avLst/>
            </a:prstGeom>
            <a:ln/>
          </p:spPr>
          <p:style>
            <a:lnRef idx="2">
              <a:schemeClr val="dk1"/>
            </a:lnRef>
            <a:fillRef idx="0">
              <a:schemeClr val="dk1"/>
            </a:fillRef>
            <a:effectRef idx="1">
              <a:schemeClr val="dk1"/>
            </a:effectRef>
            <a:fontRef idx="minor">
              <a:schemeClr val="tx1"/>
            </a:fontRef>
          </p:style>
        </p:cxnSp>
        <p:cxnSp>
          <p:nvCxnSpPr>
            <p:cNvPr id="21" name="Curved Connector 4">
              <a:extLst>
                <a:ext uri="{FF2B5EF4-FFF2-40B4-BE49-F238E27FC236}">
                  <a16:creationId xmlns:a16="http://schemas.microsoft.com/office/drawing/2014/main" id="{1E901F9F-4FE4-4CB1-9A44-FF8280CCED91}"/>
                </a:ext>
              </a:extLst>
            </p:cNvPr>
            <p:cNvCxnSpPr>
              <a:cxnSpLocks/>
              <a:stCxn id="17" idx="0"/>
            </p:cNvCxnSpPr>
            <p:nvPr/>
          </p:nvCxnSpPr>
          <p:spPr>
            <a:xfrm rot="16200000" flipH="1">
              <a:off x="5669219" y="565825"/>
              <a:ext cx="206377" cy="4112594"/>
            </a:xfrm>
            <a:prstGeom prst="curvedConnector3">
              <a:avLst>
                <a:gd name="adj1" fmla="val -110768"/>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2F1FE8AE-0F6C-4587-A0AD-9F4B745B5648}"/>
                </a:ext>
              </a:extLst>
            </p:cNvPr>
            <p:cNvCxnSpPr/>
            <p:nvPr/>
          </p:nvCxnSpPr>
          <p:spPr>
            <a:xfrm flipV="1">
              <a:off x="7906180" y="4134124"/>
              <a:ext cx="0" cy="1393451"/>
            </a:xfrm>
            <a:prstGeom prst="line">
              <a:avLst/>
            </a:prstGeom>
            <a:ln/>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0CAF48BA-8E4A-4BEA-8138-7FF1FC0756F4}"/>
                </a:ext>
              </a:extLst>
            </p:cNvPr>
            <p:cNvSpPr/>
            <p:nvPr/>
          </p:nvSpPr>
          <p:spPr>
            <a:xfrm>
              <a:off x="1794928" y="5554057"/>
              <a:ext cx="1183577"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B</a:t>
              </a:r>
            </a:p>
          </p:txBody>
        </p:sp>
        <p:sp>
          <p:nvSpPr>
            <p:cNvPr id="24" name="Rectangle 23">
              <a:extLst>
                <a:ext uri="{FF2B5EF4-FFF2-40B4-BE49-F238E27FC236}">
                  <a16:creationId xmlns:a16="http://schemas.microsoft.com/office/drawing/2014/main" id="{42C8ACF6-AFDC-4A99-86E8-A6E1266D6EB8}"/>
                </a:ext>
              </a:extLst>
            </p:cNvPr>
            <p:cNvSpPr/>
            <p:nvPr/>
          </p:nvSpPr>
          <p:spPr>
            <a:xfrm>
              <a:off x="3205890" y="5554056"/>
              <a:ext cx="1183577"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C</a:t>
              </a:r>
            </a:p>
          </p:txBody>
        </p:sp>
        <p:sp>
          <p:nvSpPr>
            <p:cNvPr id="25" name="Rectangle 24">
              <a:extLst>
                <a:ext uri="{FF2B5EF4-FFF2-40B4-BE49-F238E27FC236}">
                  <a16:creationId xmlns:a16="http://schemas.microsoft.com/office/drawing/2014/main" id="{A91F89F6-0A8E-4E80-94E6-53034444B30B}"/>
                </a:ext>
              </a:extLst>
            </p:cNvPr>
            <p:cNvSpPr/>
            <p:nvPr/>
          </p:nvSpPr>
          <p:spPr>
            <a:xfrm>
              <a:off x="4619952" y="5556941"/>
              <a:ext cx="1183577"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D</a:t>
              </a:r>
            </a:p>
          </p:txBody>
        </p:sp>
        <p:sp>
          <p:nvSpPr>
            <p:cNvPr id="26" name="Rectangle 25">
              <a:extLst>
                <a:ext uri="{FF2B5EF4-FFF2-40B4-BE49-F238E27FC236}">
                  <a16:creationId xmlns:a16="http://schemas.microsoft.com/office/drawing/2014/main" id="{AF61F8A2-5025-423F-8CD1-4E54FB1BE3CA}"/>
                </a:ext>
              </a:extLst>
            </p:cNvPr>
            <p:cNvSpPr/>
            <p:nvPr/>
          </p:nvSpPr>
          <p:spPr>
            <a:xfrm>
              <a:off x="7340664" y="5556941"/>
              <a:ext cx="1183577"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D</a:t>
              </a:r>
            </a:p>
          </p:txBody>
        </p:sp>
      </p:grpSp>
      <p:sp>
        <p:nvSpPr>
          <p:cNvPr id="28" name="TextBox 27">
            <a:extLst>
              <a:ext uri="{FF2B5EF4-FFF2-40B4-BE49-F238E27FC236}">
                <a16:creationId xmlns:a16="http://schemas.microsoft.com/office/drawing/2014/main" id="{CB18B10E-3647-498E-AB98-4661FE069C3C}"/>
              </a:ext>
            </a:extLst>
          </p:cNvPr>
          <p:cNvSpPr txBox="1"/>
          <p:nvPr/>
        </p:nvSpPr>
        <p:spPr>
          <a:xfrm>
            <a:off x="9084420" y="2593422"/>
            <a:ext cx="976081" cy="400110"/>
          </a:xfrm>
          <a:prstGeom prst="rect">
            <a:avLst/>
          </a:prstGeom>
          <a:noFill/>
        </p:spPr>
        <p:txBody>
          <a:bodyPr wrap="square" rtlCol="0">
            <a:spAutoFit/>
          </a:bodyPr>
          <a:lstStyle/>
          <a:p>
            <a:pPr algn="ctr"/>
            <a:r>
              <a:rPr lang="en-US" sz="1000" b="1" dirty="0"/>
              <a:t>Third-party LPs</a:t>
            </a:r>
          </a:p>
        </p:txBody>
      </p:sp>
      <p:sp>
        <p:nvSpPr>
          <p:cNvPr id="29" name="TextBox 28">
            <a:extLst>
              <a:ext uri="{FF2B5EF4-FFF2-40B4-BE49-F238E27FC236}">
                <a16:creationId xmlns:a16="http://schemas.microsoft.com/office/drawing/2014/main" id="{45EBB0D3-5363-4D98-AFB5-F7B59B1CBF13}"/>
              </a:ext>
            </a:extLst>
          </p:cNvPr>
          <p:cNvSpPr txBox="1"/>
          <p:nvPr/>
        </p:nvSpPr>
        <p:spPr>
          <a:xfrm>
            <a:off x="4157316" y="1711975"/>
            <a:ext cx="1099352" cy="400110"/>
          </a:xfrm>
          <a:prstGeom prst="rect">
            <a:avLst/>
          </a:prstGeom>
          <a:noFill/>
        </p:spPr>
        <p:txBody>
          <a:bodyPr wrap="square" rtlCol="0">
            <a:spAutoFit/>
          </a:bodyPr>
          <a:lstStyle/>
          <a:p>
            <a:r>
              <a:rPr lang="en-US" sz="1000" b="1" dirty="0"/>
              <a:t>Management Fee</a:t>
            </a:r>
          </a:p>
        </p:txBody>
      </p:sp>
      <p:sp>
        <p:nvSpPr>
          <p:cNvPr id="30" name="TextBox 29">
            <a:extLst>
              <a:ext uri="{FF2B5EF4-FFF2-40B4-BE49-F238E27FC236}">
                <a16:creationId xmlns:a16="http://schemas.microsoft.com/office/drawing/2014/main" id="{87066922-4BA5-4E8B-902B-2E01CADE2DD6}"/>
              </a:ext>
            </a:extLst>
          </p:cNvPr>
          <p:cNvSpPr txBox="1"/>
          <p:nvPr/>
        </p:nvSpPr>
        <p:spPr>
          <a:xfrm>
            <a:off x="2924303" y="1711975"/>
            <a:ext cx="1074711" cy="400110"/>
          </a:xfrm>
          <a:prstGeom prst="rect">
            <a:avLst/>
          </a:prstGeom>
          <a:noFill/>
        </p:spPr>
        <p:txBody>
          <a:bodyPr wrap="square" rtlCol="0">
            <a:spAutoFit/>
          </a:bodyPr>
          <a:lstStyle/>
          <a:p>
            <a:pPr algn="r"/>
            <a:r>
              <a:rPr lang="en-US" sz="1000" b="1" dirty="0"/>
              <a:t>Management Agreement</a:t>
            </a:r>
          </a:p>
        </p:txBody>
      </p:sp>
      <p:sp>
        <p:nvSpPr>
          <p:cNvPr id="33" name="TextBox 32">
            <a:extLst>
              <a:ext uri="{FF2B5EF4-FFF2-40B4-BE49-F238E27FC236}">
                <a16:creationId xmlns:a16="http://schemas.microsoft.com/office/drawing/2014/main" id="{0EC67DF7-A300-41BF-AF00-19C8AAFEDAFE}"/>
              </a:ext>
            </a:extLst>
          </p:cNvPr>
          <p:cNvSpPr txBox="1"/>
          <p:nvPr/>
        </p:nvSpPr>
        <p:spPr>
          <a:xfrm>
            <a:off x="2944664" y="2984007"/>
            <a:ext cx="934970" cy="400110"/>
          </a:xfrm>
          <a:prstGeom prst="rect">
            <a:avLst/>
          </a:prstGeom>
          <a:noFill/>
        </p:spPr>
        <p:txBody>
          <a:bodyPr wrap="square" rtlCol="0">
            <a:spAutoFit/>
          </a:bodyPr>
          <a:lstStyle/>
          <a:p>
            <a:r>
              <a:rPr lang="en-US" sz="1000" b="1" dirty="0"/>
              <a:t>Carried Interest</a:t>
            </a:r>
          </a:p>
        </p:txBody>
      </p:sp>
    </p:spTree>
    <p:extLst>
      <p:ext uri="{BB962C8B-B14F-4D97-AF65-F5344CB8AC3E}">
        <p14:creationId xmlns:p14="http://schemas.microsoft.com/office/powerpoint/2010/main" val="208853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4" y="1118796"/>
            <a:ext cx="5021654" cy="5739204"/>
          </a:xfrm>
        </p:spPr>
        <p:txBody>
          <a:bodyPr>
            <a:noAutofit/>
          </a:bodyPr>
          <a:lstStyle/>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Structure Explanation</a:t>
            </a:r>
          </a:p>
          <a:p>
            <a:pPr>
              <a:lnSpc>
                <a:spcPct val="120000"/>
              </a:lnSpc>
              <a:spcBef>
                <a:spcPts val="0"/>
              </a:spcBef>
              <a:spcAft>
                <a:spcPts val="0"/>
              </a:spcAft>
            </a:pPr>
            <a:r>
              <a:rPr lang="en-US" sz="1400" dirty="0"/>
              <a:t>Establish one open-ended fund with no term limit and no investment period</a:t>
            </a:r>
          </a:p>
          <a:p>
            <a:pPr>
              <a:lnSpc>
                <a:spcPct val="120000"/>
              </a:lnSpc>
              <a:spcBef>
                <a:spcPts val="0"/>
              </a:spcBef>
              <a:spcAft>
                <a:spcPts val="0"/>
              </a:spcAft>
            </a:pPr>
            <a:r>
              <a:rPr lang="en-US" sz="1400" dirty="0"/>
              <a:t>LPs subscribe and redeem throughout the term of the open-ended fund (e.g. quarterly, semi-annually or annually)</a:t>
            </a:r>
          </a:p>
          <a:p>
            <a:pPr>
              <a:lnSpc>
                <a:spcPct val="120000"/>
              </a:lnSpc>
              <a:spcBef>
                <a:spcPts val="0"/>
              </a:spcBef>
              <a:spcAft>
                <a:spcPts val="0"/>
              </a:spcAft>
            </a:pPr>
            <a:r>
              <a:rPr lang="en-US" sz="1400" dirty="0"/>
              <a:t>LPs contribute all capital on date of subscription</a:t>
            </a:r>
          </a:p>
          <a:p>
            <a:pPr>
              <a:lnSpc>
                <a:spcPct val="120000"/>
              </a:lnSpc>
              <a:spcBef>
                <a:spcPts val="0"/>
              </a:spcBef>
              <a:spcAft>
                <a:spcPts val="0"/>
              </a:spcAft>
            </a:pPr>
            <a:endParaRPr lang="en-US" sz="1400" dirty="0"/>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LP Liquidity</a:t>
            </a:r>
          </a:p>
          <a:p>
            <a:pPr>
              <a:lnSpc>
                <a:spcPct val="120000"/>
              </a:lnSpc>
              <a:spcBef>
                <a:spcPts val="0"/>
              </a:spcBef>
              <a:spcAft>
                <a:spcPts val="0"/>
              </a:spcAft>
            </a:pPr>
            <a:r>
              <a:rPr lang="en-US" sz="1400" dirty="0"/>
              <a:t>LPs can redeem throughout the term (e.g. quarterly, semi-annually or annually), subject to manager right to suspend all redemptions, gate redemptions (e.g. 25% of NAV) and sidecars for specific illiquid investments</a:t>
            </a:r>
          </a:p>
          <a:p>
            <a:pPr>
              <a:lnSpc>
                <a:spcPct val="120000"/>
              </a:lnSpc>
              <a:spcBef>
                <a:spcPts val="0"/>
              </a:spcBef>
              <a:spcAft>
                <a:spcPts val="0"/>
              </a:spcAft>
            </a:pPr>
            <a:endParaRPr lang="en-US" sz="1400" dirty="0"/>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Investment Recovery</a:t>
            </a:r>
          </a:p>
          <a:p>
            <a:pPr>
              <a:lnSpc>
                <a:spcPct val="120000"/>
              </a:lnSpc>
              <a:spcBef>
                <a:spcPts val="0"/>
              </a:spcBef>
              <a:spcAft>
                <a:spcPts val="0"/>
              </a:spcAft>
            </a:pPr>
            <a:r>
              <a:rPr lang="en-US" sz="1400" dirty="0"/>
              <a:t>Payout upon redemption</a:t>
            </a:r>
          </a:p>
          <a:p>
            <a:pPr>
              <a:lnSpc>
                <a:spcPct val="120000"/>
              </a:lnSpc>
              <a:spcBef>
                <a:spcPts val="0"/>
              </a:spcBef>
              <a:spcAft>
                <a:spcPts val="0"/>
              </a:spcAft>
            </a:pPr>
            <a:r>
              <a:rPr lang="en-US" sz="1400" dirty="0"/>
              <a:t>Reinvestment unlimited</a:t>
            </a:r>
          </a:p>
          <a:p>
            <a:pPr>
              <a:lnSpc>
                <a:spcPct val="120000"/>
              </a:lnSpc>
              <a:spcBef>
                <a:spcPts val="0"/>
              </a:spcBef>
              <a:spcAft>
                <a:spcPts val="0"/>
              </a:spcAft>
            </a:pPr>
            <a:endParaRPr lang="en-US" sz="1400" dirty="0"/>
          </a:p>
          <a:p>
            <a:pPr>
              <a:lnSpc>
                <a:spcPct val="120000"/>
              </a:lnSpc>
              <a:spcBef>
                <a:spcPts val="0"/>
              </a:spcBef>
              <a:spcAft>
                <a:spcPts val="0"/>
              </a:spcAft>
            </a:pPr>
            <a:endParaRPr lang="en-US" sz="1400" dirty="0"/>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8163060" cy="430887"/>
          </a:xfrm>
        </p:spPr>
        <p:txBody>
          <a:bodyPr/>
          <a:lstStyle/>
          <a:p>
            <a:r>
              <a:rPr lang="en-US" b="1" dirty="0"/>
              <a:t>Option 4 | </a:t>
            </a:r>
            <a:r>
              <a:rPr lang="en-US" dirty="0"/>
              <a:t>Open-Ended Funds</a:t>
            </a: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13</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09112423-5F21-304F-BC8D-5E5598D40A2E}"/>
              </a:ext>
            </a:extLst>
          </p:cNvPr>
          <p:cNvSpPr txBox="1">
            <a:spLocks/>
          </p:cNvSpPr>
          <p:nvPr/>
        </p:nvSpPr>
        <p:spPr>
          <a:xfrm>
            <a:off x="6096000" y="1118796"/>
            <a:ext cx="5334762" cy="57392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Carried Interest and Management Fee</a:t>
            </a:r>
          </a:p>
          <a:p>
            <a:pPr>
              <a:lnSpc>
                <a:spcPct val="120000"/>
              </a:lnSpc>
              <a:spcBef>
                <a:spcPts val="0"/>
              </a:spcBef>
              <a:spcAft>
                <a:spcPts val="0"/>
              </a:spcAft>
            </a:pPr>
            <a:r>
              <a:rPr lang="en-US" sz="1400" dirty="0"/>
              <a:t>Management fee calculated on an investor-by-investor basis based on NAV</a:t>
            </a:r>
          </a:p>
          <a:p>
            <a:pPr>
              <a:lnSpc>
                <a:spcPct val="120000"/>
              </a:lnSpc>
              <a:spcBef>
                <a:spcPts val="0"/>
              </a:spcBef>
              <a:spcAft>
                <a:spcPts val="0"/>
              </a:spcAft>
            </a:pPr>
            <a:r>
              <a:rPr lang="en-US" sz="1400" dirty="0"/>
              <a:t>Carried interest calculated on an investor-by-investor basis based on annual NAV subject to high water mark and loss carryforward and possibly hurdle </a:t>
            </a:r>
          </a:p>
          <a:p>
            <a:pPr>
              <a:lnSpc>
                <a:spcPct val="120000"/>
              </a:lnSpc>
              <a:spcBef>
                <a:spcPts val="0"/>
              </a:spcBef>
              <a:spcAft>
                <a:spcPts val="0"/>
              </a:spcAft>
            </a:pPr>
            <a:endParaRPr lang="en-US" sz="1400" dirty="0"/>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Tax</a:t>
            </a:r>
          </a:p>
          <a:p>
            <a:pPr>
              <a:lnSpc>
                <a:spcPct val="120000"/>
              </a:lnSpc>
              <a:spcBef>
                <a:spcPts val="0"/>
              </a:spcBef>
              <a:spcAft>
                <a:spcPts val="0"/>
              </a:spcAft>
            </a:pPr>
            <a:r>
              <a:rPr lang="en-US" sz="1400" dirty="0"/>
              <a:t>Parallel fund or AIV structure can be used to accommodate non-US (including sovereign) and US tax-exempt investors, using blockers as necessary</a:t>
            </a:r>
          </a:p>
          <a:p>
            <a:pPr>
              <a:lnSpc>
                <a:spcPct val="120000"/>
              </a:lnSpc>
              <a:spcBef>
                <a:spcPts val="0"/>
              </a:spcBef>
              <a:spcAft>
                <a:spcPts val="0"/>
              </a:spcAft>
            </a:pPr>
            <a:r>
              <a:rPr lang="en-US" sz="1400" dirty="0"/>
              <a:t>If return is all structured as redemptions, could consider simpler Master/Feeder Structure.</a:t>
            </a:r>
          </a:p>
        </p:txBody>
      </p:sp>
      <p:sp>
        <p:nvSpPr>
          <p:cNvPr id="8" name="Title 4">
            <a:extLst>
              <a:ext uri="{FF2B5EF4-FFF2-40B4-BE49-F238E27FC236}">
                <a16:creationId xmlns:a16="http://schemas.microsoft.com/office/drawing/2014/main" id="{B54ABF70-4E30-6346-B133-5F0651806EA6}"/>
              </a:ext>
            </a:extLst>
          </p:cNvPr>
          <p:cNvSpPr txBox="1">
            <a:spLocks/>
          </p:cNvSpPr>
          <p:nvPr/>
        </p:nvSpPr>
        <p:spPr>
          <a:xfrm>
            <a:off x="8392951" y="486202"/>
            <a:ext cx="2981460"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Considerations</a:t>
            </a:r>
          </a:p>
        </p:txBody>
      </p:sp>
    </p:spTree>
    <p:extLst>
      <p:ext uri="{BB962C8B-B14F-4D97-AF65-F5344CB8AC3E}">
        <p14:creationId xmlns:p14="http://schemas.microsoft.com/office/powerpoint/2010/main" val="115982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4" y="1415075"/>
            <a:ext cx="4703967" cy="5739204"/>
          </a:xfrm>
        </p:spPr>
        <p:txBody>
          <a:bodyPr>
            <a:noAutofit/>
          </a:body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Advantages</a:t>
            </a:r>
            <a:endParaRPr lang="en-US" sz="1400" b="1" dirty="0">
              <a:latin typeface="Noto Serif" panose="02020502060505020204" pitchFamily="18" charset="0"/>
              <a:ea typeface="Noto Serif" panose="02020502060505020204" pitchFamily="18" charset="0"/>
              <a:cs typeface="Noto Serif" panose="02020502060505020204" pitchFamily="18" charset="0"/>
            </a:endParaRPr>
          </a:p>
          <a:p>
            <a:pPr>
              <a:lnSpc>
                <a:spcPct val="120000"/>
              </a:lnSpc>
              <a:spcBef>
                <a:spcPts val="0"/>
              </a:spcBef>
              <a:spcAft>
                <a:spcPts val="0"/>
              </a:spcAft>
            </a:pPr>
            <a:r>
              <a:rPr lang="en-US" sz="1400" dirty="0"/>
              <a:t>Offers investors ongoing redemption to address liquidity concerns</a:t>
            </a:r>
          </a:p>
          <a:p>
            <a:pPr>
              <a:lnSpc>
                <a:spcPct val="120000"/>
              </a:lnSpc>
              <a:spcBef>
                <a:spcPts val="0"/>
              </a:spcBef>
              <a:spcAft>
                <a:spcPts val="0"/>
              </a:spcAft>
            </a:pPr>
            <a:r>
              <a:rPr lang="en-US" sz="1400" dirty="0"/>
              <a:t>Commonality with customary open-ended fund terms but for increased suspension, gating, and sidecar risk due to illiquid nature of underlying investments </a:t>
            </a:r>
          </a:p>
          <a:p>
            <a:pPr>
              <a:lnSpc>
                <a:spcPct val="120000"/>
              </a:lnSpc>
              <a:spcBef>
                <a:spcPts val="0"/>
              </a:spcBef>
              <a:spcAft>
                <a:spcPts val="0"/>
              </a:spcAft>
            </a:pPr>
            <a:r>
              <a:rPr lang="en-US" sz="1400" dirty="0"/>
              <a:t>Minimal regulatory restrictions provided certain requirements are complied with (e.g. private offering to accredited investors and qualified purchasers)</a:t>
            </a:r>
          </a:p>
          <a:p>
            <a:pPr>
              <a:lnSpc>
                <a:spcPct val="120000"/>
              </a:lnSpc>
              <a:spcBef>
                <a:spcPts val="0"/>
              </a:spcBef>
              <a:spcAft>
                <a:spcPts val="0"/>
              </a:spcAft>
            </a:pPr>
            <a:r>
              <a:rPr lang="en-US" sz="1400" dirty="0"/>
              <a:t>Establishment of open-ended fund vehicle and one set of “house” vehicles reduces establishment costs</a:t>
            </a:r>
          </a:p>
          <a:p>
            <a:pPr>
              <a:lnSpc>
                <a:spcPct val="120000"/>
              </a:lnSpc>
              <a:spcBef>
                <a:spcPts val="0"/>
              </a:spcBef>
              <a:spcAft>
                <a:spcPts val="0"/>
              </a:spcAft>
            </a:pPr>
            <a:r>
              <a:rPr lang="en-US" sz="1400" dirty="0"/>
              <a:t>Separate third-party manager entity that could accrue track record and manage multiple platforms </a:t>
            </a:r>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7351892" cy="430887"/>
          </a:xfrm>
        </p:spPr>
        <p:txBody>
          <a:bodyPr/>
          <a:lstStyle/>
          <a:p>
            <a:r>
              <a:rPr lang="en-US" b="1" dirty="0"/>
              <a:t>Option 4 | </a:t>
            </a:r>
            <a:r>
              <a:rPr lang="en-US" dirty="0"/>
              <a:t>Open-Ended Funds</a:t>
            </a: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14</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EAC84E1C-974F-C54D-8F15-CC5C2D14061C}"/>
              </a:ext>
            </a:extLst>
          </p:cNvPr>
          <p:cNvSpPr txBox="1">
            <a:spLocks/>
          </p:cNvSpPr>
          <p:nvPr/>
        </p:nvSpPr>
        <p:spPr>
          <a:xfrm>
            <a:off x="6728314" y="1415075"/>
            <a:ext cx="4703973" cy="57392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Disadvantages</a:t>
            </a:r>
            <a:endParaRPr lang="en-US" sz="1600" b="1" u="sng" dirty="0">
              <a:latin typeface="Noto Serif" panose="02020502060505020204" pitchFamily="18" charset="0"/>
              <a:ea typeface="Noto Serif" panose="02020502060505020204" pitchFamily="18" charset="0"/>
              <a:cs typeface="Noto Serif" panose="02020502060505020204" pitchFamily="18" charset="0"/>
            </a:endParaRPr>
          </a:p>
          <a:p>
            <a:pPr>
              <a:lnSpc>
                <a:spcPct val="120000"/>
              </a:lnSpc>
              <a:spcBef>
                <a:spcPts val="0"/>
              </a:spcBef>
              <a:spcAft>
                <a:spcPts val="0"/>
              </a:spcAft>
            </a:pPr>
            <a:r>
              <a:rPr lang="en-US" sz="1400" dirty="0"/>
              <a:t>Structure will work best if investments produce significant current income</a:t>
            </a:r>
          </a:p>
          <a:p>
            <a:pPr>
              <a:lnSpc>
                <a:spcPct val="120000"/>
              </a:lnSpc>
              <a:spcBef>
                <a:spcPts val="0"/>
              </a:spcBef>
              <a:spcAft>
                <a:spcPts val="0"/>
              </a:spcAft>
            </a:pPr>
            <a:r>
              <a:rPr lang="en-US" sz="1400" dirty="0"/>
              <a:t>Can only be offered to investors who meet the accredited investor and qualified purchaser criteria</a:t>
            </a:r>
          </a:p>
          <a:p>
            <a:pPr>
              <a:spcBef>
                <a:spcPts val="0"/>
              </a:spcBef>
            </a:pPr>
            <a:r>
              <a:rPr lang="en-US" sz="1400" dirty="0"/>
              <a:t>May be difficult to market an open-ended fund with unusual gating, suspension and sidecar risk</a:t>
            </a:r>
          </a:p>
        </p:txBody>
      </p:sp>
      <p:cxnSp>
        <p:nvCxnSpPr>
          <p:cNvPr id="8" name="Straight Connector 7">
            <a:extLst>
              <a:ext uri="{FF2B5EF4-FFF2-40B4-BE49-F238E27FC236}">
                <a16:creationId xmlns:a16="http://schemas.microsoft.com/office/drawing/2014/main" id="{57B59694-A9DF-E746-8EFB-DDF8C6FE92EA}"/>
              </a:ext>
            </a:extLst>
          </p:cNvPr>
          <p:cNvCxnSpPr>
            <a:cxnSpLocks/>
          </p:cNvCxnSpPr>
          <p:nvPr/>
        </p:nvCxnSpPr>
        <p:spPr>
          <a:xfrm>
            <a:off x="6096000" y="1607574"/>
            <a:ext cx="0" cy="3642851"/>
          </a:xfrm>
          <a:prstGeom prst="line">
            <a:avLst/>
          </a:prstGeom>
        </p:spPr>
        <p:style>
          <a:lnRef idx="1">
            <a:schemeClr val="dk1"/>
          </a:lnRef>
          <a:fillRef idx="0">
            <a:schemeClr val="dk1"/>
          </a:fillRef>
          <a:effectRef idx="0">
            <a:schemeClr val="dk1"/>
          </a:effectRef>
          <a:fontRef idx="minor">
            <a:schemeClr val="tx1"/>
          </a:fontRef>
        </p:style>
      </p:cxnSp>
      <p:sp>
        <p:nvSpPr>
          <p:cNvPr id="9" name="Title 4">
            <a:extLst>
              <a:ext uri="{FF2B5EF4-FFF2-40B4-BE49-F238E27FC236}">
                <a16:creationId xmlns:a16="http://schemas.microsoft.com/office/drawing/2014/main" id="{3FC2B186-7951-074E-90C0-32C6046D10E3}"/>
              </a:ext>
            </a:extLst>
          </p:cNvPr>
          <p:cNvSpPr txBox="1">
            <a:spLocks/>
          </p:cNvSpPr>
          <p:nvPr/>
        </p:nvSpPr>
        <p:spPr>
          <a:xfrm>
            <a:off x="7242577" y="486202"/>
            <a:ext cx="4131834"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Advantages &amp; Disadvantages</a:t>
            </a:r>
          </a:p>
        </p:txBody>
      </p:sp>
    </p:spTree>
    <p:extLst>
      <p:ext uri="{BB962C8B-B14F-4D97-AF65-F5344CB8AC3E}">
        <p14:creationId xmlns:p14="http://schemas.microsoft.com/office/powerpoint/2010/main" val="91376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555B-EFA6-475D-9471-4F2C08A9CD30}"/>
              </a:ext>
            </a:extLst>
          </p:cNvPr>
          <p:cNvSpPr>
            <a:spLocks noGrp="1"/>
          </p:cNvSpPr>
          <p:nvPr>
            <p:ph type="title"/>
          </p:nvPr>
        </p:nvSpPr>
        <p:spPr>
          <a:xfrm>
            <a:off x="759714" y="440677"/>
            <a:ext cx="10671048" cy="430887"/>
          </a:xfrm>
        </p:spPr>
        <p:txBody>
          <a:bodyPr/>
          <a:lstStyle/>
          <a:p>
            <a:r>
              <a:rPr lang="en-US" b="1" dirty="0"/>
              <a:t>Option 5 | </a:t>
            </a:r>
            <a:r>
              <a:rPr lang="en-US" dirty="0"/>
              <a:t>Public Holding Company</a:t>
            </a:r>
          </a:p>
        </p:txBody>
      </p:sp>
      <p:sp>
        <p:nvSpPr>
          <p:cNvPr id="3" name="Slide Number Placeholder 2">
            <a:extLst>
              <a:ext uri="{FF2B5EF4-FFF2-40B4-BE49-F238E27FC236}">
                <a16:creationId xmlns:a16="http://schemas.microsoft.com/office/drawing/2014/main" id="{78D0E6D0-D014-45F0-B6FE-9D56E0607F57}"/>
              </a:ext>
            </a:extLst>
          </p:cNvPr>
          <p:cNvSpPr>
            <a:spLocks noGrp="1"/>
          </p:cNvSpPr>
          <p:nvPr>
            <p:ph type="sldNum" sz="quarter" idx="4"/>
          </p:nvPr>
        </p:nvSpPr>
        <p:spPr/>
        <p:txBody>
          <a:bodyPr/>
          <a:lstStyle/>
          <a:p>
            <a:fld id="{54721A9B-34A7-4855-82EE-AAF4BC367DA2}" type="slidenum">
              <a:rPr lang="en-US"/>
              <a:pPr/>
              <a:t>15</a:t>
            </a:fld>
            <a:r>
              <a:rPr lang="en-US" dirty="0"/>
              <a:t> | Permanent Capital Vehicles: An Overview of Alternative Structures and Terms</a:t>
            </a:r>
          </a:p>
        </p:txBody>
      </p:sp>
      <p:grpSp>
        <p:nvGrpSpPr>
          <p:cNvPr id="40" name="Group 39">
            <a:extLst>
              <a:ext uri="{FF2B5EF4-FFF2-40B4-BE49-F238E27FC236}">
                <a16:creationId xmlns:a16="http://schemas.microsoft.com/office/drawing/2014/main" id="{0C037C84-92AC-44DE-92BF-EE1D3ECB2028}"/>
              </a:ext>
            </a:extLst>
          </p:cNvPr>
          <p:cNvGrpSpPr/>
          <p:nvPr/>
        </p:nvGrpSpPr>
        <p:grpSpPr>
          <a:xfrm>
            <a:off x="1764600" y="982199"/>
            <a:ext cx="8453617" cy="4893602"/>
            <a:chOff x="321880" y="1228045"/>
            <a:chExt cx="8453617" cy="4893602"/>
          </a:xfrm>
        </p:grpSpPr>
        <p:cxnSp>
          <p:nvCxnSpPr>
            <p:cNvPr id="41" name="Straight Connector 40">
              <a:extLst>
                <a:ext uri="{FF2B5EF4-FFF2-40B4-BE49-F238E27FC236}">
                  <a16:creationId xmlns:a16="http://schemas.microsoft.com/office/drawing/2014/main" id="{05DBBFDB-6963-4BE4-86BA-AD001E1E906F}"/>
                </a:ext>
              </a:extLst>
            </p:cNvPr>
            <p:cNvCxnSpPr>
              <a:stCxn id="42" idx="0"/>
              <a:endCxn id="48" idx="2"/>
            </p:cNvCxnSpPr>
            <p:nvPr/>
          </p:nvCxnSpPr>
          <p:spPr>
            <a:xfrm flipH="1" flipV="1">
              <a:off x="4612326" y="1751265"/>
              <a:ext cx="1" cy="615205"/>
            </a:xfrm>
            <a:prstGeom prst="line">
              <a:avLst/>
            </a:prstGeom>
            <a:ln/>
          </p:spPr>
          <p:style>
            <a:lnRef idx="2">
              <a:schemeClr val="dk1"/>
            </a:lnRef>
            <a:fillRef idx="0">
              <a:schemeClr val="dk1"/>
            </a:fillRef>
            <a:effectRef idx="1">
              <a:schemeClr val="dk1"/>
            </a:effectRef>
            <a:fontRef idx="minor">
              <a:schemeClr val="tx1"/>
            </a:fontRef>
          </p:style>
        </p:cxnSp>
        <p:sp>
          <p:nvSpPr>
            <p:cNvPr id="42" name="Rectangle 41">
              <a:extLst>
                <a:ext uri="{FF2B5EF4-FFF2-40B4-BE49-F238E27FC236}">
                  <a16:creationId xmlns:a16="http://schemas.microsoft.com/office/drawing/2014/main" id="{5DB823F3-3602-42D5-B009-076A661DF03E}"/>
                </a:ext>
              </a:extLst>
            </p:cNvPr>
            <p:cNvSpPr/>
            <p:nvPr/>
          </p:nvSpPr>
          <p:spPr>
            <a:xfrm>
              <a:off x="449156" y="2366470"/>
              <a:ext cx="8326341" cy="637676"/>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solidFill>
                  <a:schemeClr val="bg1"/>
                </a:solidFill>
              </a:endParaRPr>
            </a:p>
            <a:p>
              <a:pPr algn="ctr"/>
              <a:r>
                <a:rPr lang="en-US" altLang="zh-CN" sz="1200" b="1" dirty="0">
                  <a:solidFill>
                    <a:schemeClr val="bg1"/>
                  </a:solidFill>
                </a:rPr>
                <a:t>Holding Vehicle </a:t>
              </a:r>
            </a:p>
            <a:p>
              <a:pPr algn="ctr"/>
              <a:endParaRPr lang="zh-CN" altLang="en-US" sz="1200" b="1" dirty="0">
                <a:solidFill>
                  <a:schemeClr val="bg1"/>
                </a:solidFill>
              </a:endParaRPr>
            </a:p>
          </p:txBody>
        </p:sp>
        <p:sp>
          <p:nvSpPr>
            <p:cNvPr id="43" name="Rectangle 42">
              <a:extLst>
                <a:ext uri="{FF2B5EF4-FFF2-40B4-BE49-F238E27FC236}">
                  <a16:creationId xmlns:a16="http://schemas.microsoft.com/office/drawing/2014/main" id="{D4060878-63EE-4ADE-9414-49C8BA451E28}"/>
                </a:ext>
              </a:extLst>
            </p:cNvPr>
            <p:cNvSpPr/>
            <p:nvPr/>
          </p:nvSpPr>
          <p:spPr>
            <a:xfrm>
              <a:off x="321880" y="5478165"/>
              <a:ext cx="1366110"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A</a:t>
              </a:r>
            </a:p>
          </p:txBody>
        </p:sp>
        <p:cxnSp>
          <p:nvCxnSpPr>
            <p:cNvPr id="44" name="Straight Connector 43">
              <a:extLst>
                <a:ext uri="{FF2B5EF4-FFF2-40B4-BE49-F238E27FC236}">
                  <a16:creationId xmlns:a16="http://schemas.microsoft.com/office/drawing/2014/main" id="{8C77CB0F-E0E6-444B-ABB1-014E2A46E12C}"/>
                </a:ext>
              </a:extLst>
            </p:cNvPr>
            <p:cNvCxnSpPr/>
            <p:nvPr/>
          </p:nvCxnSpPr>
          <p:spPr>
            <a:xfrm flipV="1">
              <a:off x="2770265" y="3004146"/>
              <a:ext cx="0" cy="2540156"/>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75189294-278C-4588-923D-D9C98F802EC3}"/>
                </a:ext>
              </a:extLst>
            </p:cNvPr>
            <p:cNvCxnSpPr/>
            <p:nvPr/>
          </p:nvCxnSpPr>
          <p:spPr>
            <a:xfrm flipV="1">
              <a:off x="4438867" y="3014992"/>
              <a:ext cx="0" cy="2580489"/>
            </a:xfrm>
            <a:prstGeom prst="line">
              <a:avLst/>
            </a:prstGeom>
            <a:ln/>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2E85669D-C21E-42DD-A72D-1BC30F82D8EC}"/>
                </a:ext>
              </a:extLst>
            </p:cNvPr>
            <p:cNvCxnSpPr/>
            <p:nvPr/>
          </p:nvCxnSpPr>
          <p:spPr>
            <a:xfrm flipV="1">
              <a:off x="6165795" y="3004146"/>
              <a:ext cx="0" cy="2540157"/>
            </a:xfrm>
            <a:prstGeom prst="line">
              <a:avLst/>
            </a:prstGeom>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B142485F-E0CA-4A51-92DF-0E69C68AF4F4}"/>
                </a:ext>
              </a:extLst>
            </p:cNvPr>
            <p:cNvCxnSpPr/>
            <p:nvPr/>
          </p:nvCxnSpPr>
          <p:spPr>
            <a:xfrm flipV="1">
              <a:off x="7946659" y="3004146"/>
              <a:ext cx="0" cy="2579152"/>
            </a:xfrm>
            <a:prstGeom prst="line">
              <a:avLst/>
            </a:prstGeom>
            <a:ln/>
          </p:spPr>
          <p:style>
            <a:lnRef idx="2">
              <a:schemeClr val="dk1"/>
            </a:lnRef>
            <a:fillRef idx="0">
              <a:schemeClr val="dk1"/>
            </a:fillRef>
            <a:effectRef idx="1">
              <a:schemeClr val="dk1"/>
            </a:effectRef>
            <a:fontRef idx="minor">
              <a:schemeClr val="tx1"/>
            </a:fontRef>
          </p:style>
        </p:cxnSp>
        <p:sp>
          <p:nvSpPr>
            <p:cNvPr id="48" name="TextBox 47">
              <a:extLst>
                <a:ext uri="{FF2B5EF4-FFF2-40B4-BE49-F238E27FC236}">
                  <a16:creationId xmlns:a16="http://schemas.microsoft.com/office/drawing/2014/main" id="{FFF61792-86D9-44B0-BF98-C4A4E80C7EEF}"/>
                </a:ext>
              </a:extLst>
            </p:cNvPr>
            <p:cNvSpPr txBox="1"/>
            <p:nvPr/>
          </p:nvSpPr>
          <p:spPr>
            <a:xfrm>
              <a:off x="3453320" y="1228045"/>
              <a:ext cx="2318012" cy="523220"/>
            </a:xfrm>
            <a:prstGeom prst="rect">
              <a:avLst/>
            </a:prstGeom>
            <a:noFill/>
          </p:spPr>
          <p:txBody>
            <a:bodyPr wrap="square" rtlCol="0">
              <a:spAutoFit/>
            </a:bodyPr>
            <a:lstStyle/>
            <a:p>
              <a:pPr algn="ctr"/>
              <a:r>
                <a:rPr lang="en-US" sz="1400" b="1" dirty="0"/>
                <a:t>Listed on public exchange</a:t>
              </a:r>
            </a:p>
          </p:txBody>
        </p:sp>
        <p:sp>
          <p:nvSpPr>
            <p:cNvPr id="49" name="Rectangle 48">
              <a:extLst>
                <a:ext uri="{FF2B5EF4-FFF2-40B4-BE49-F238E27FC236}">
                  <a16:creationId xmlns:a16="http://schemas.microsoft.com/office/drawing/2014/main" id="{0EC2E609-A910-4831-B662-4893C81264E3}"/>
                </a:ext>
              </a:extLst>
            </p:cNvPr>
            <p:cNvSpPr/>
            <p:nvPr/>
          </p:nvSpPr>
          <p:spPr>
            <a:xfrm>
              <a:off x="2087210" y="5483970"/>
              <a:ext cx="1366110"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B</a:t>
              </a:r>
            </a:p>
          </p:txBody>
        </p:sp>
        <p:sp>
          <p:nvSpPr>
            <p:cNvPr id="50" name="Rectangle 49">
              <a:extLst>
                <a:ext uri="{FF2B5EF4-FFF2-40B4-BE49-F238E27FC236}">
                  <a16:creationId xmlns:a16="http://schemas.microsoft.com/office/drawing/2014/main" id="{2737A704-6E7E-4FD6-BC9F-71B139650F95}"/>
                </a:ext>
              </a:extLst>
            </p:cNvPr>
            <p:cNvSpPr/>
            <p:nvPr/>
          </p:nvSpPr>
          <p:spPr>
            <a:xfrm>
              <a:off x="3768895" y="5478164"/>
              <a:ext cx="1366110"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C</a:t>
              </a:r>
            </a:p>
          </p:txBody>
        </p:sp>
        <p:sp>
          <p:nvSpPr>
            <p:cNvPr id="51" name="Rectangle 50">
              <a:extLst>
                <a:ext uri="{FF2B5EF4-FFF2-40B4-BE49-F238E27FC236}">
                  <a16:creationId xmlns:a16="http://schemas.microsoft.com/office/drawing/2014/main" id="{75C06CC3-2BB9-4D2C-B026-223C9594CB63}"/>
                </a:ext>
              </a:extLst>
            </p:cNvPr>
            <p:cNvSpPr/>
            <p:nvPr/>
          </p:nvSpPr>
          <p:spPr>
            <a:xfrm>
              <a:off x="5535918" y="5477599"/>
              <a:ext cx="1366110"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D</a:t>
              </a:r>
            </a:p>
          </p:txBody>
        </p:sp>
        <p:sp>
          <p:nvSpPr>
            <p:cNvPr id="52" name="Rectangle 51">
              <a:extLst>
                <a:ext uri="{FF2B5EF4-FFF2-40B4-BE49-F238E27FC236}">
                  <a16:creationId xmlns:a16="http://schemas.microsoft.com/office/drawing/2014/main" id="{44516B37-394D-4FF3-8F90-8D6877E1A5B3}"/>
                </a:ext>
              </a:extLst>
            </p:cNvPr>
            <p:cNvSpPr/>
            <p:nvPr/>
          </p:nvSpPr>
          <p:spPr>
            <a:xfrm>
              <a:off x="7304220" y="5466623"/>
              <a:ext cx="1366110"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E</a:t>
              </a:r>
            </a:p>
          </p:txBody>
        </p:sp>
      </p:grpSp>
    </p:spTree>
    <p:extLst>
      <p:ext uri="{BB962C8B-B14F-4D97-AF65-F5344CB8AC3E}">
        <p14:creationId xmlns:p14="http://schemas.microsoft.com/office/powerpoint/2010/main" val="140783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656476" y="4266639"/>
            <a:ext cx="10774286" cy="1371600"/>
          </a:xfrm>
        </p:spPr>
        <p:txBody>
          <a:bodyPr>
            <a:noAutofit/>
          </a:bodyPr>
          <a:lstStyle/>
          <a:p>
            <a:pPr marL="0" indent="0">
              <a:spcBef>
                <a:spcPts val="0"/>
              </a:spcBef>
              <a:spcAft>
                <a:spcPts val="0"/>
              </a:spcAft>
              <a:buNone/>
            </a:pPr>
            <a:br>
              <a:rPr lang="en-US" sz="1000" u="sng" dirty="0"/>
            </a:br>
            <a:br>
              <a:rPr lang="en-US" sz="1000" u="sng" dirty="0"/>
            </a:br>
            <a:r>
              <a:rPr lang="en-US" sz="1000" dirty="0"/>
              <a:t>*  A U.S. IPO involves filing a registration statement on Form S-1 which is used to raise capital either for the issuer or by the sale of securities by selling shareholders.  In addition to raising capital, a sale of securities to the public enables the entity to satisfy the requirement of 400 shareholders holding 1.1 million shares for listing on the NYSE.  NASDAQ has similar standards that vary slightly depending on the type of listing.  Theoretically, it is also possible to list on an exchange without raising capital if the entity listing already meets the listing requirements described above.  That would require the holding vehicle to have 400 shareholders before such a listing.  It would be unusual to use this approach because there is no book-building effort to set value and likely no analyst coverage immediately following the listing.</a:t>
            </a:r>
          </a:p>
          <a:p>
            <a:pPr marL="0" indent="0" algn="just">
              <a:spcBef>
                <a:spcPts val="0"/>
              </a:spcBef>
              <a:spcAft>
                <a:spcPts val="0"/>
              </a:spcAft>
              <a:buNone/>
            </a:pPr>
            <a:endParaRPr lang="en-US" sz="1000" dirty="0"/>
          </a:p>
          <a:p>
            <a:pPr marL="0" indent="0" algn="just">
              <a:spcBef>
                <a:spcPts val="0"/>
              </a:spcBef>
              <a:spcAft>
                <a:spcPts val="0"/>
              </a:spcAft>
              <a:buNone/>
            </a:pPr>
            <a:r>
              <a:rPr lang="en-US" sz="1000" dirty="0"/>
              <a:t>** The U.S. Investment Company Act of 1940, as amended, imposes registration obligations and significant regulatory burdens on “investment companies.”  To avoid falling within the definition of “investment company,” a holding company should generally ensure that no more than 40% of its total assets are comprised of securities </a:t>
            </a:r>
            <a:r>
              <a:rPr lang="en-US" sz="1000" u="sng" dirty="0"/>
              <a:t>other than</a:t>
            </a:r>
            <a:r>
              <a:rPr lang="en-US" sz="1000" dirty="0"/>
              <a:t> majority-owned or wholly-owned subsidiaries.</a:t>
            </a:r>
          </a:p>
          <a:p>
            <a:pPr marL="0" indent="0">
              <a:lnSpc>
                <a:spcPct val="120000"/>
              </a:lnSpc>
              <a:spcBef>
                <a:spcPts val="0"/>
              </a:spcBef>
              <a:spcAft>
                <a:spcPts val="0"/>
              </a:spcAft>
              <a:buNone/>
            </a:pPr>
            <a:endParaRPr lang="en-US" sz="1000" dirty="0"/>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7219163" cy="430887"/>
          </a:xfrm>
        </p:spPr>
        <p:txBody>
          <a:bodyPr/>
          <a:lstStyle/>
          <a:p>
            <a:r>
              <a:rPr lang="en-US" b="1" dirty="0"/>
              <a:t>Option 5 | </a:t>
            </a:r>
            <a:r>
              <a:rPr lang="en-US" dirty="0"/>
              <a:t>Public Holding Company</a:t>
            </a: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16</a:t>
            </a:fld>
            <a:r>
              <a:rPr lang="en-US" dirty="0"/>
              <a:t> | Permanent Capital Vehicles: An Overview of Alternative Structures and Terms</a:t>
            </a:r>
          </a:p>
        </p:txBody>
      </p:sp>
      <p:sp>
        <p:nvSpPr>
          <p:cNvPr id="8" name="Content Placeholder 1">
            <a:extLst>
              <a:ext uri="{FF2B5EF4-FFF2-40B4-BE49-F238E27FC236}">
                <a16:creationId xmlns:a16="http://schemas.microsoft.com/office/drawing/2014/main" id="{55569DCA-2D4A-FE4A-97AA-FDB810A1430D}"/>
              </a:ext>
            </a:extLst>
          </p:cNvPr>
          <p:cNvSpPr txBox="1">
            <a:spLocks/>
          </p:cNvSpPr>
          <p:nvPr/>
        </p:nvSpPr>
        <p:spPr>
          <a:xfrm>
            <a:off x="759714" y="1103416"/>
            <a:ext cx="4977409" cy="326715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buFont typeface="Arial"/>
              <a:buNone/>
            </a:pPr>
            <a:r>
              <a:rPr lang="en-US" sz="1600" b="1" dirty="0">
                <a:latin typeface="Noto Serif" panose="02020502060505020204" pitchFamily="18" charset="0"/>
                <a:ea typeface="Noto Serif" panose="02020502060505020204" pitchFamily="18" charset="0"/>
                <a:cs typeface="Noto Serif" panose="02020502060505020204" pitchFamily="18" charset="0"/>
              </a:rPr>
              <a:t>Structure Explanation</a:t>
            </a:r>
          </a:p>
          <a:p>
            <a:pPr>
              <a:lnSpc>
                <a:spcPct val="120000"/>
              </a:lnSpc>
              <a:spcBef>
                <a:spcPts val="0"/>
              </a:spcBef>
            </a:pPr>
            <a:r>
              <a:rPr lang="en-US" sz="1400" dirty="0"/>
              <a:t>Establish an initial structure using one or a combination of Options 1-4</a:t>
            </a:r>
          </a:p>
          <a:p>
            <a:pPr>
              <a:lnSpc>
                <a:spcPct val="120000"/>
              </a:lnSpc>
              <a:spcBef>
                <a:spcPts val="0"/>
              </a:spcBef>
            </a:pPr>
            <a:r>
              <a:rPr lang="en-US" sz="1400" dirty="0"/>
              <a:t>Convert the initial structure to a corporate form that can be listed and that is managed internally by specified individuals*</a:t>
            </a:r>
          </a:p>
          <a:p>
            <a:pPr>
              <a:lnSpc>
                <a:spcPct val="120000"/>
              </a:lnSpc>
              <a:spcBef>
                <a:spcPts val="0"/>
              </a:spcBef>
            </a:pPr>
            <a:r>
              <a:rPr lang="en-US" sz="1400" dirty="0"/>
              <a:t>Investments can be structured to avoid requirements that the holding company comply with the Investment Company Act of 1940**</a:t>
            </a:r>
          </a:p>
          <a:p>
            <a:pPr marL="0" indent="0">
              <a:lnSpc>
                <a:spcPct val="120000"/>
              </a:lnSpc>
              <a:spcBef>
                <a:spcPts val="0"/>
              </a:spcBef>
              <a:buFont typeface="Arial"/>
              <a:buNone/>
            </a:pPr>
            <a:br>
              <a:rPr lang="en-US" sz="1400" b="1" u="sng" dirty="0"/>
            </a:br>
            <a:r>
              <a:rPr lang="en-US" sz="1600" b="1" dirty="0">
                <a:latin typeface="Noto Serif" panose="02020502060505020204" pitchFamily="18" charset="0"/>
                <a:ea typeface="Noto Serif" panose="02020502060505020204" pitchFamily="18" charset="0"/>
                <a:cs typeface="Noto Serif" panose="02020502060505020204" pitchFamily="18" charset="0"/>
              </a:rPr>
              <a:t>LP Liquidity</a:t>
            </a:r>
          </a:p>
          <a:p>
            <a:pPr>
              <a:lnSpc>
                <a:spcPct val="120000"/>
              </a:lnSpc>
              <a:spcBef>
                <a:spcPts val="0"/>
              </a:spcBef>
            </a:pPr>
            <a:r>
              <a:rPr lang="en-US" sz="1400" dirty="0"/>
              <a:t>Trading on public exchange</a:t>
            </a:r>
          </a:p>
        </p:txBody>
      </p:sp>
      <p:sp>
        <p:nvSpPr>
          <p:cNvPr id="9" name="Content Placeholder 1">
            <a:extLst>
              <a:ext uri="{FF2B5EF4-FFF2-40B4-BE49-F238E27FC236}">
                <a16:creationId xmlns:a16="http://schemas.microsoft.com/office/drawing/2014/main" id="{FAED45CB-4C8C-344E-AF4B-AFD41DDE4E39}"/>
              </a:ext>
            </a:extLst>
          </p:cNvPr>
          <p:cNvSpPr txBox="1">
            <a:spLocks/>
          </p:cNvSpPr>
          <p:nvPr/>
        </p:nvSpPr>
        <p:spPr>
          <a:xfrm>
            <a:off x="5973097" y="1103416"/>
            <a:ext cx="5457665" cy="326715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a:latin typeface="Noto Serif" panose="02020502060505020204" pitchFamily="18" charset="0"/>
                <a:ea typeface="Noto Serif" panose="02020502060505020204" pitchFamily="18" charset="0"/>
                <a:cs typeface="Noto Serif" panose="02020502060505020204" pitchFamily="18" charset="0"/>
              </a:rPr>
              <a:t>Investment Recovery</a:t>
            </a:r>
          </a:p>
          <a:p>
            <a:pPr>
              <a:lnSpc>
                <a:spcPct val="120000"/>
              </a:lnSpc>
              <a:spcBef>
                <a:spcPts val="0"/>
              </a:spcBef>
            </a:pPr>
            <a:r>
              <a:rPr lang="en-US" sz="1400" dirty="0"/>
              <a:t>Dividends/sale of shares on public exchange</a:t>
            </a:r>
          </a:p>
          <a:p>
            <a:pPr>
              <a:lnSpc>
                <a:spcPct val="120000"/>
              </a:lnSpc>
              <a:spcBef>
                <a:spcPts val="0"/>
              </a:spcBef>
            </a:pPr>
            <a:r>
              <a:rPr lang="en-US" sz="1400" dirty="0"/>
              <a:t>Reinvestment unlimited</a:t>
            </a:r>
            <a:endParaRPr lang="en-US" sz="1400" b="1" u="sng" dirty="0"/>
          </a:p>
          <a:p>
            <a:pPr marL="0" indent="0">
              <a:lnSpc>
                <a:spcPct val="120000"/>
              </a:lnSpc>
              <a:spcBef>
                <a:spcPts val="0"/>
              </a:spcBef>
              <a:buFont typeface="Arial"/>
              <a:buNone/>
            </a:pPr>
            <a:endParaRPr lang="en-US" sz="1400" b="1" u="sng" dirty="0"/>
          </a:p>
          <a:p>
            <a:pPr marL="0" indent="0">
              <a:lnSpc>
                <a:spcPct val="120000"/>
              </a:lnSpc>
              <a:spcBef>
                <a:spcPts val="0"/>
              </a:spcBef>
              <a:buFont typeface="Arial"/>
              <a:buNone/>
            </a:pPr>
            <a:r>
              <a:rPr lang="en-US" sz="1600" b="1" dirty="0">
                <a:latin typeface="Noto Serif" panose="02020502060505020204" pitchFamily="18" charset="0"/>
                <a:ea typeface="Noto Serif" panose="02020502060505020204" pitchFamily="18" charset="0"/>
                <a:cs typeface="Noto Serif" panose="02020502060505020204" pitchFamily="18" charset="0"/>
              </a:rPr>
              <a:t>Carried Interest and Management Fee</a:t>
            </a:r>
          </a:p>
          <a:p>
            <a:pPr>
              <a:lnSpc>
                <a:spcPct val="120000"/>
              </a:lnSpc>
              <a:spcBef>
                <a:spcPts val="0"/>
              </a:spcBef>
            </a:pPr>
            <a:r>
              <a:rPr lang="en-US" sz="1400" dirty="0"/>
              <a:t>Officers and employees will receive salaries and bonus</a:t>
            </a:r>
          </a:p>
          <a:p>
            <a:pPr>
              <a:lnSpc>
                <a:spcPct val="120000"/>
              </a:lnSpc>
              <a:spcBef>
                <a:spcPts val="0"/>
              </a:spcBef>
            </a:pPr>
            <a:r>
              <a:rPr lang="en-US" sz="1400" dirty="0"/>
              <a:t>Carried interest/performance fee received via issuance of preferred shares</a:t>
            </a:r>
          </a:p>
          <a:p>
            <a:pPr marL="0" indent="0">
              <a:lnSpc>
                <a:spcPct val="120000"/>
              </a:lnSpc>
              <a:spcBef>
                <a:spcPts val="0"/>
              </a:spcBef>
              <a:buFont typeface="Arial"/>
              <a:buNone/>
            </a:pPr>
            <a:br>
              <a:rPr lang="en-US" sz="1400" b="1" u="sng" dirty="0"/>
            </a:br>
            <a:r>
              <a:rPr lang="en-US" sz="1600" b="1" dirty="0">
                <a:latin typeface="Noto Serif" panose="02020502060505020204" pitchFamily="18" charset="0"/>
                <a:ea typeface="Noto Serif" panose="02020502060505020204" pitchFamily="18" charset="0"/>
                <a:cs typeface="Noto Serif" panose="02020502060505020204" pitchFamily="18" charset="0"/>
              </a:rPr>
              <a:t>Tax</a:t>
            </a:r>
          </a:p>
          <a:p>
            <a:pPr>
              <a:lnSpc>
                <a:spcPct val="120000"/>
              </a:lnSpc>
              <a:spcBef>
                <a:spcPts val="0"/>
              </a:spcBef>
            </a:pPr>
            <a:r>
              <a:rPr lang="en-US" sz="1400" dirty="0"/>
              <a:t>No special tax structuring required; corporate investment vehicle serves as the blocker</a:t>
            </a:r>
          </a:p>
          <a:p>
            <a:pPr marL="0" indent="0">
              <a:spcBef>
                <a:spcPts val="0"/>
              </a:spcBef>
              <a:buFont typeface="Arial"/>
              <a:buNone/>
            </a:pPr>
            <a:endParaRPr lang="en-US" sz="1400" dirty="0"/>
          </a:p>
        </p:txBody>
      </p:sp>
      <p:sp>
        <p:nvSpPr>
          <p:cNvPr id="10" name="Title 4">
            <a:extLst>
              <a:ext uri="{FF2B5EF4-FFF2-40B4-BE49-F238E27FC236}">
                <a16:creationId xmlns:a16="http://schemas.microsoft.com/office/drawing/2014/main" id="{43D4E14D-EF7E-1946-912C-950B4F654360}"/>
              </a:ext>
            </a:extLst>
          </p:cNvPr>
          <p:cNvSpPr txBox="1">
            <a:spLocks/>
          </p:cNvSpPr>
          <p:nvPr/>
        </p:nvSpPr>
        <p:spPr>
          <a:xfrm>
            <a:off x="8392951" y="486202"/>
            <a:ext cx="2981460"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Considerations</a:t>
            </a:r>
          </a:p>
        </p:txBody>
      </p:sp>
    </p:spTree>
    <p:extLst>
      <p:ext uri="{BB962C8B-B14F-4D97-AF65-F5344CB8AC3E}">
        <p14:creationId xmlns:p14="http://schemas.microsoft.com/office/powerpoint/2010/main" val="136169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4" y="1533832"/>
            <a:ext cx="4670896" cy="5739204"/>
          </a:xfrm>
        </p:spPr>
        <p:txBody>
          <a:bodyPr>
            <a:noAutofit/>
          </a:body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Advantages</a:t>
            </a:r>
          </a:p>
          <a:p>
            <a:pPr>
              <a:lnSpc>
                <a:spcPct val="120000"/>
              </a:lnSpc>
              <a:spcBef>
                <a:spcPts val="0"/>
              </a:spcBef>
              <a:spcAft>
                <a:spcPts val="0"/>
              </a:spcAft>
            </a:pPr>
            <a:r>
              <a:rPr lang="en-US" sz="1400" dirty="0"/>
              <a:t>Eliminates issues surrounding fundraising and exit opportunities by providing investors with liquid securities</a:t>
            </a:r>
          </a:p>
          <a:p>
            <a:pPr>
              <a:lnSpc>
                <a:spcPct val="120000"/>
              </a:lnSpc>
              <a:spcBef>
                <a:spcPts val="0"/>
              </a:spcBef>
              <a:spcAft>
                <a:spcPts val="0"/>
              </a:spcAft>
            </a:pPr>
            <a:r>
              <a:rPr lang="en-US" sz="1400" dirty="0"/>
              <a:t>Company has the freedom to consistently re-invest profits and provide value to shareholders through increase in the value of the shares that can be traded on a public exchange</a:t>
            </a:r>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5336278" cy="430887"/>
          </a:xfrm>
        </p:spPr>
        <p:txBody>
          <a:bodyPr/>
          <a:lstStyle/>
          <a:p>
            <a:r>
              <a:rPr lang="en-US" b="1" dirty="0"/>
              <a:t>Option 5 | </a:t>
            </a:r>
            <a:r>
              <a:rPr lang="en-US" dirty="0"/>
              <a:t>Public Holding Company</a:t>
            </a: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17</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3D34DFF4-51E4-E54C-8924-7FC8BAEBF940}"/>
              </a:ext>
            </a:extLst>
          </p:cNvPr>
          <p:cNvSpPr txBox="1">
            <a:spLocks/>
          </p:cNvSpPr>
          <p:nvPr/>
        </p:nvSpPr>
        <p:spPr>
          <a:xfrm>
            <a:off x="6761375" y="1533832"/>
            <a:ext cx="3901690" cy="57392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Disadvantages</a:t>
            </a:r>
          </a:p>
          <a:p>
            <a:pPr>
              <a:lnSpc>
                <a:spcPct val="120000"/>
              </a:lnSpc>
              <a:spcBef>
                <a:spcPts val="0"/>
              </a:spcBef>
              <a:spcAft>
                <a:spcPts val="0"/>
              </a:spcAft>
            </a:pPr>
            <a:r>
              <a:rPr lang="en-US" sz="1400" dirty="0"/>
              <a:t>No separate manager to bring track record for new platforms</a:t>
            </a:r>
          </a:p>
        </p:txBody>
      </p:sp>
      <p:cxnSp>
        <p:nvCxnSpPr>
          <p:cNvPr id="8" name="Straight Connector 7">
            <a:extLst>
              <a:ext uri="{FF2B5EF4-FFF2-40B4-BE49-F238E27FC236}">
                <a16:creationId xmlns:a16="http://schemas.microsoft.com/office/drawing/2014/main" id="{1F397BE0-868F-5341-B020-7F7A7D4EAACB}"/>
              </a:ext>
            </a:extLst>
          </p:cNvPr>
          <p:cNvCxnSpPr>
            <a:cxnSpLocks/>
          </p:cNvCxnSpPr>
          <p:nvPr/>
        </p:nvCxnSpPr>
        <p:spPr>
          <a:xfrm>
            <a:off x="6095992" y="1533832"/>
            <a:ext cx="0" cy="2359742"/>
          </a:xfrm>
          <a:prstGeom prst="line">
            <a:avLst/>
          </a:prstGeom>
        </p:spPr>
        <p:style>
          <a:lnRef idx="1">
            <a:schemeClr val="dk1"/>
          </a:lnRef>
          <a:fillRef idx="0">
            <a:schemeClr val="dk1"/>
          </a:fillRef>
          <a:effectRef idx="0">
            <a:schemeClr val="dk1"/>
          </a:effectRef>
          <a:fontRef idx="minor">
            <a:schemeClr val="tx1"/>
          </a:fontRef>
        </p:style>
      </p:cxnSp>
      <p:sp>
        <p:nvSpPr>
          <p:cNvPr id="9" name="Title 4">
            <a:extLst>
              <a:ext uri="{FF2B5EF4-FFF2-40B4-BE49-F238E27FC236}">
                <a16:creationId xmlns:a16="http://schemas.microsoft.com/office/drawing/2014/main" id="{7B0C305E-98A1-6A45-8CFA-31DEF8FCD160}"/>
              </a:ext>
            </a:extLst>
          </p:cNvPr>
          <p:cNvSpPr txBox="1">
            <a:spLocks/>
          </p:cNvSpPr>
          <p:nvPr/>
        </p:nvSpPr>
        <p:spPr>
          <a:xfrm>
            <a:off x="7242577" y="486202"/>
            <a:ext cx="4131834"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Advantages &amp; Disadvantages</a:t>
            </a:r>
          </a:p>
        </p:txBody>
      </p:sp>
    </p:spTree>
    <p:extLst>
      <p:ext uri="{BB962C8B-B14F-4D97-AF65-F5344CB8AC3E}">
        <p14:creationId xmlns:p14="http://schemas.microsoft.com/office/powerpoint/2010/main" val="317448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555B-EFA6-475D-9471-4F2C08A9CD30}"/>
              </a:ext>
            </a:extLst>
          </p:cNvPr>
          <p:cNvSpPr>
            <a:spLocks noGrp="1"/>
          </p:cNvSpPr>
          <p:nvPr>
            <p:ph type="title"/>
          </p:nvPr>
        </p:nvSpPr>
        <p:spPr>
          <a:xfrm>
            <a:off x="759714" y="440677"/>
            <a:ext cx="10671048" cy="430887"/>
          </a:xfrm>
        </p:spPr>
        <p:txBody>
          <a:bodyPr/>
          <a:lstStyle/>
          <a:p>
            <a:r>
              <a:rPr lang="en-US" b="1" dirty="0"/>
              <a:t>Option 6 | </a:t>
            </a:r>
            <a:r>
              <a:rPr lang="en-US" dirty="0"/>
              <a:t>Series Partnership / Umbrella Fund</a:t>
            </a:r>
          </a:p>
        </p:txBody>
      </p:sp>
      <p:sp>
        <p:nvSpPr>
          <p:cNvPr id="3" name="Slide Number Placeholder 2">
            <a:extLst>
              <a:ext uri="{FF2B5EF4-FFF2-40B4-BE49-F238E27FC236}">
                <a16:creationId xmlns:a16="http://schemas.microsoft.com/office/drawing/2014/main" id="{78D0E6D0-D014-45F0-B6FE-9D56E0607F57}"/>
              </a:ext>
            </a:extLst>
          </p:cNvPr>
          <p:cNvSpPr>
            <a:spLocks noGrp="1"/>
          </p:cNvSpPr>
          <p:nvPr>
            <p:ph type="sldNum" sz="quarter" idx="4"/>
          </p:nvPr>
        </p:nvSpPr>
        <p:spPr/>
        <p:txBody>
          <a:bodyPr/>
          <a:lstStyle/>
          <a:p>
            <a:fld id="{54721A9B-34A7-4855-82EE-AAF4BC367DA2}" type="slidenum">
              <a:rPr lang="en-US"/>
              <a:pPr/>
              <a:t>18</a:t>
            </a:fld>
            <a:r>
              <a:rPr lang="en-US" dirty="0"/>
              <a:t> | Permanent Capital Vehicles: An Overview of Alternative Structures and Terms</a:t>
            </a:r>
          </a:p>
        </p:txBody>
      </p:sp>
      <p:grpSp>
        <p:nvGrpSpPr>
          <p:cNvPr id="17" name="Group 16">
            <a:extLst>
              <a:ext uri="{FF2B5EF4-FFF2-40B4-BE49-F238E27FC236}">
                <a16:creationId xmlns:a16="http://schemas.microsoft.com/office/drawing/2014/main" id="{59A19196-262F-4CC0-8298-CF7CF936BC60}"/>
              </a:ext>
            </a:extLst>
          </p:cNvPr>
          <p:cNvGrpSpPr/>
          <p:nvPr/>
        </p:nvGrpSpPr>
        <p:grpSpPr>
          <a:xfrm>
            <a:off x="1954619" y="1009275"/>
            <a:ext cx="8281237" cy="5009070"/>
            <a:chOff x="406175" y="1152150"/>
            <a:chExt cx="8281237" cy="5009070"/>
          </a:xfrm>
        </p:grpSpPr>
        <p:cxnSp>
          <p:nvCxnSpPr>
            <p:cNvPr id="18" name="Straight Connector 17">
              <a:extLst>
                <a:ext uri="{FF2B5EF4-FFF2-40B4-BE49-F238E27FC236}">
                  <a16:creationId xmlns:a16="http://schemas.microsoft.com/office/drawing/2014/main" id="{0E600B0A-3E68-4880-88E5-D9FE64BF55D6}"/>
                </a:ext>
              </a:extLst>
            </p:cNvPr>
            <p:cNvCxnSpPr>
              <a:cxnSpLocks/>
            </p:cNvCxnSpPr>
            <p:nvPr/>
          </p:nvCxnSpPr>
          <p:spPr>
            <a:xfrm flipV="1">
              <a:off x="929042" y="2709907"/>
              <a:ext cx="0" cy="374519"/>
            </a:xfrm>
            <a:prstGeom prst="line">
              <a:avLst/>
            </a:prstGeom>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4A6B6B90-2171-4FAE-A8E2-94496A7FF1EC}"/>
                </a:ext>
              </a:extLst>
            </p:cNvPr>
            <p:cNvCxnSpPr/>
            <p:nvPr/>
          </p:nvCxnSpPr>
          <p:spPr>
            <a:xfrm flipV="1">
              <a:off x="1090258" y="2699258"/>
              <a:ext cx="4363" cy="38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FBABC4E4-7FD8-4027-BAC5-7E7AE826611D}"/>
                </a:ext>
              </a:extLst>
            </p:cNvPr>
            <p:cNvCxnSpPr/>
            <p:nvPr/>
          </p:nvCxnSpPr>
          <p:spPr>
            <a:xfrm flipV="1">
              <a:off x="7115130" y="2706416"/>
              <a:ext cx="0" cy="374519"/>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5AE03221-967E-4F27-AFAA-C7B3385A6A17}"/>
                </a:ext>
              </a:extLst>
            </p:cNvPr>
            <p:cNvCxnSpPr>
              <a:cxnSpLocks/>
            </p:cNvCxnSpPr>
            <p:nvPr/>
          </p:nvCxnSpPr>
          <p:spPr>
            <a:xfrm flipV="1">
              <a:off x="2161059" y="1789826"/>
              <a:ext cx="0" cy="1710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DFD9B6D3-8DAF-4911-82A5-2DB4D6D43934}"/>
                </a:ext>
              </a:extLst>
            </p:cNvPr>
            <p:cNvCxnSpPr/>
            <p:nvPr/>
          </p:nvCxnSpPr>
          <p:spPr>
            <a:xfrm flipV="1">
              <a:off x="7380115" y="3201315"/>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5F94A4F6-977E-47C3-9E7A-6A4976962727}"/>
                </a:ext>
              </a:extLst>
            </p:cNvPr>
            <p:cNvCxnSpPr/>
            <p:nvPr/>
          </p:nvCxnSpPr>
          <p:spPr>
            <a:xfrm flipV="1">
              <a:off x="4609563" y="3201315"/>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5C387D14-71B0-452F-A697-FE5660538D20}"/>
                </a:ext>
              </a:extLst>
            </p:cNvPr>
            <p:cNvCxnSpPr/>
            <p:nvPr/>
          </p:nvCxnSpPr>
          <p:spPr>
            <a:xfrm flipV="1">
              <a:off x="1763885" y="3277210"/>
              <a:ext cx="0" cy="1501878"/>
            </a:xfrm>
            <a:prstGeom prst="line">
              <a:avLst/>
            </a:prstGeom>
            <a:ln/>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E28B5A65-339F-4548-B7D2-DFE37C537C82}"/>
                </a:ext>
              </a:extLst>
            </p:cNvPr>
            <p:cNvSpPr/>
            <p:nvPr/>
          </p:nvSpPr>
          <p:spPr>
            <a:xfrm>
              <a:off x="419884" y="3080935"/>
              <a:ext cx="8250445" cy="637676"/>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Series Partnership / Umbrella Fund</a:t>
              </a:r>
            </a:p>
            <a:p>
              <a:pPr algn="ctr"/>
              <a:endParaRPr lang="zh-CN" altLang="en-US" sz="1200" b="1" dirty="0"/>
            </a:p>
          </p:txBody>
        </p:sp>
        <p:cxnSp>
          <p:nvCxnSpPr>
            <p:cNvPr id="26" name="Straight Connector 25">
              <a:extLst>
                <a:ext uri="{FF2B5EF4-FFF2-40B4-BE49-F238E27FC236}">
                  <a16:creationId xmlns:a16="http://schemas.microsoft.com/office/drawing/2014/main" id="{4F5905C1-E080-4419-B5B2-4C002CEAAB43}"/>
                </a:ext>
              </a:extLst>
            </p:cNvPr>
            <p:cNvCxnSpPr/>
            <p:nvPr/>
          </p:nvCxnSpPr>
          <p:spPr>
            <a:xfrm flipV="1">
              <a:off x="1021387" y="4351076"/>
              <a:ext cx="0" cy="1501878"/>
            </a:xfrm>
            <a:prstGeom prst="line">
              <a:avLst/>
            </a:prstGeom>
            <a:ln/>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333F207C-99CF-4562-91FA-1A84E643A0B4}"/>
                </a:ext>
              </a:extLst>
            </p:cNvPr>
            <p:cNvSpPr/>
            <p:nvPr/>
          </p:nvSpPr>
          <p:spPr>
            <a:xfrm>
              <a:off x="419883" y="5523543"/>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A</a:t>
              </a:r>
            </a:p>
          </p:txBody>
        </p:sp>
        <p:sp>
          <p:nvSpPr>
            <p:cNvPr id="28" name="Rectangle 27">
              <a:extLst>
                <a:ext uri="{FF2B5EF4-FFF2-40B4-BE49-F238E27FC236}">
                  <a16:creationId xmlns:a16="http://schemas.microsoft.com/office/drawing/2014/main" id="{7A7DED77-C6A9-4F61-A196-1DB7127DDA80}"/>
                </a:ext>
              </a:extLst>
            </p:cNvPr>
            <p:cNvSpPr/>
            <p:nvPr/>
          </p:nvSpPr>
          <p:spPr>
            <a:xfrm>
              <a:off x="625460" y="1152150"/>
              <a:ext cx="7741290" cy="63767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Manager </a:t>
              </a:r>
            </a:p>
            <a:p>
              <a:pPr algn="ctr"/>
              <a:endParaRPr lang="zh-CN" altLang="en-US" sz="1200" b="1" dirty="0"/>
            </a:p>
          </p:txBody>
        </p:sp>
        <p:sp>
          <p:nvSpPr>
            <p:cNvPr id="29" name="Rectangle 28">
              <a:extLst>
                <a:ext uri="{FF2B5EF4-FFF2-40B4-BE49-F238E27FC236}">
                  <a16:creationId xmlns:a16="http://schemas.microsoft.com/office/drawing/2014/main" id="{B63380BA-2B30-411B-9E9A-56B082797FFE}"/>
                </a:ext>
              </a:extLst>
            </p:cNvPr>
            <p:cNvSpPr/>
            <p:nvPr/>
          </p:nvSpPr>
          <p:spPr>
            <a:xfrm>
              <a:off x="406175" y="2276932"/>
              <a:ext cx="1289605" cy="41535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GP </a:t>
              </a:r>
            </a:p>
            <a:p>
              <a:pPr algn="ctr"/>
              <a:endParaRPr lang="zh-CN" altLang="en-US" sz="1200" b="1" dirty="0"/>
            </a:p>
          </p:txBody>
        </p:sp>
        <p:sp>
          <p:nvSpPr>
            <p:cNvPr id="30" name="TextBox 29">
              <a:extLst>
                <a:ext uri="{FF2B5EF4-FFF2-40B4-BE49-F238E27FC236}">
                  <a16:creationId xmlns:a16="http://schemas.microsoft.com/office/drawing/2014/main" id="{EF86C275-07A6-45D6-8982-07AD5AAE3E87}"/>
                </a:ext>
              </a:extLst>
            </p:cNvPr>
            <p:cNvSpPr txBox="1"/>
            <p:nvPr/>
          </p:nvSpPr>
          <p:spPr>
            <a:xfrm>
              <a:off x="968685" y="1833324"/>
              <a:ext cx="1065267" cy="400110"/>
            </a:xfrm>
            <a:prstGeom prst="rect">
              <a:avLst/>
            </a:prstGeom>
            <a:noFill/>
          </p:spPr>
          <p:txBody>
            <a:bodyPr wrap="square" rtlCol="0">
              <a:spAutoFit/>
            </a:bodyPr>
            <a:lstStyle/>
            <a:p>
              <a:pPr algn="r"/>
              <a:r>
                <a:rPr lang="en-US" sz="1000" b="1" dirty="0"/>
                <a:t>Management Agreement</a:t>
              </a:r>
            </a:p>
          </p:txBody>
        </p:sp>
        <p:sp>
          <p:nvSpPr>
            <p:cNvPr id="31" name="TextBox 30">
              <a:extLst>
                <a:ext uri="{FF2B5EF4-FFF2-40B4-BE49-F238E27FC236}">
                  <a16:creationId xmlns:a16="http://schemas.microsoft.com/office/drawing/2014/main" id="{A1CA5168-01EF-4669-AE9D-193944C424C9}"/>
                </a:ext>
              </a:extLst>
            </p:cNvPr>
            <p:cNvSpPr txBox="1"/>
            <p:nvPr/>
          </p:nvSpPr>
          <p:spPr>
            <a:xfrm>
              <a:off x="1132495" y="2689721"/>
              <a:ext cx="934970" cy="400110"/>
            </a:xfrm>
            <a:prstGeom prst="rect">
              <a:avLst/>
            </a:prstGeom>
            <a:noFill/>
          </p:spPr>
          <p:txBody>
            <a:bodyPr wrap="square" rtlCol="0">
              <a:spAutoFit/>
            </a:bodyPr>
            <a:lstStyle/>
            <a:p>
              <a:r>
                <a:rPr lang="en-US" sz="1000" b="1" dirty="0"/>
                <a:t>Carried Interest</a:t>
              </a:r>
            </a:p>
          </p:txBody>
        </p:sp>
        <p:cxnSp>
          <p:nvCxnSpPr>
            <p:cNvPr id="32" name="Straight Connector 31">
              <a:extLst>
                <a:ext uri="{FF2B5EF4-FFF2-40B4-BE49-F238E27FC236}">
                  <a16:creationId xmlns:a16="http://schemas.microsoft.com/office/drawing/2014/main" id="{01FE0440-80F5-4D7D-B7EA-ECB54E5081F3}"/>
                </a:ext>
              </a:extLst>
            </p:cNvPr>
            <p:cNvCxnSpPr/>
            <p:nvPr/>
          </p:nvCxnSpPr>
          <p:spPr>
            <a:xfrm flipV="1">
              <a:off x="2349268" y="4367440"/>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E3225BC6-E7A0-4BE8-A110-7C1FAC1EC473}"/>
                </a:ext>
              </a:extLst>
            </p:cNvPr>
            <p:cNvCxnSpPr/>
            <p:nvPr/>
          </p:nvCxnSpPr>
          <p:spPr>
            <a:xfrm flipV="1">
              <a:off x="3838289" y="4352796"/>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6FD999A7-36C9-41B0-9845-E06C1D8D9A61}"/>
                </a:ext>
              </a:extLst>
            </p:cNvPr>
            <p:cNvCxnSpPr/>
            <p:nvPr/>
          </p:nvCxnSpPr>
          <p:spPr>
            <a:xfrm flipV="1">
              <a:off x="5226205" y="4340503"/>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43343315-EEDD-4473-8D2C-D39472132227}"/>
                </a:ext>
              </a:extLst>
            </p:cNvPr>
            <p:cNvCxnSpPr/>
            <p:nvPr/>
          </p:nvCxnSpPr>
          <p:spPr>
            <a:xfrm flipV="1">
              <a:off x="6621165" y="4328463"/>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D9974247-A7C7-499E-8006-D9F2569C88F3}"/>
                </a:ext>
              </a:extLst>
            </p:cNvPr>
            <p:cNvCxnSpPr/>
            <p:nvPr/>
          </p:nvCxnSpPr>
          <p:spPr>
            <a:xfrm flipV="1">
              <a:off x="8063170" y="4367440"/>
              <a:ext cx="0" cy="1501878"/>
            </a:xfrm>
            <a:prstGeom prst="line">
              <a:avLst/>
            </a:prstGeom>
            <a:ln/>
          </p:spPr>
          <p:style>
            <a:lnRef idx="2">
              <a:schemeClr val="dk1"/>
            </a:lnRef>
            <a:fillRef idx="0">
              <a:schemeClr val="dk1"/>
            </a:fillRef>
            <a:effectRef idx="1">
              <a:schemeClr val="dk1"/>
            </a:effectRef>
            <a:fontRef idx="minor">
              <a:schemeClr val="tx1"/>
            </a:fontRef>
          </p:style>
        </p:cxnSp>
        <p:sp>
          <p:nvSpPr>
            <p:cNvPr id="37" name="Rectangle 36">
              <a:extLst>
                <a:ext uri="{FF2B5EF4-FFF2-40B4-BE49-F238E27FC236}">
                  <a16:creationId xmlns:a16="http://schemas.microsoft.com/office/drawing/2014/main" id="{566EDC54-B9DC-4E11-89EC-62F678946EA4}"/>
                </a:ext>
              </a:extLst>
            </p:cNvPr>
            <p:cNvSpPr/>
            <p:nvPr/>
          </p:nvSpPr>
          <p:spPr>
            <a:xfrm>
              <a:off x="1803337" y="5523542"/>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B</a:t>
              </a:r>
            </a:p>
          </p:txBody>
        </p:sp>
        <p:sp>
          <p:nvSpPr>
            <p:cNvPr id="38" name="Rectangle 37">
              <a:extLst>
                <a:ext uri="{FF2B5EF4-FFF2-40B4-BE49-F238E27FC236}">
                  <a16:creationId xmlns:a16="http://schemas.microsoft.com/office/drawing/2014/main" id="{90845D4D-62C9-486D-905C-564386E1E396}"/>
                </a:ext>
              </a:extLst>
            </p:cNvPr>
            <p:cNvSpPr/>
            <p:nvPr/>
          </p:nvSpPr>
          <p:spPr>
            <a:xfrm>
              <a:off x="3233529" y="5523541"/>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C</a:t>
              </a:r>
            </a:p>
          </p:txBody>
        </p:sp>
        <p:sp>
          <p:nvSpPr>
            <p:cNvPr id="39" name="Rectangle 38">
              <a:extLst>
                <a:ext uri="{FF2B5EF4-FFF2-40B4-BE49-F238E27FC236}">
                  <a16:creationId xmlns:a16="http://schemas.microsoft.com/office/drawing/2014/main" id="{595CAC30-0842-43A1-8276-11EF90EE7F65}"/>
                </a:ext>
              </a:extLst>
            </p:cNvPr>
            <p:cNvSpPr/>
            <p:nvPr/>
          </p:nvSpPr>
          <p:spPr>
            <a:xfrm>
              <a:off x="4647895" y="5511504"/>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D</a:t>
              </a:r>
            </a:p>
          </p:txBody>
        </p:sp>
        <p:sp>
          <p:nvSpPr>
            <p:cNvPr id="53" name="Rectangle 52">
              <a:extLst>
                <a:ext uri="{FF2B5EF4-FFF2-40B4-BE49-F238E27FC236}">
                  <a16:creationId xmlns:a16="http://schemas.microsoft.com/office/drawing/2014/main" id="{D209E1D6-2BEE-40CB-81F1-C4A07391C95A}"/>
                </a:ext>
              </a:extLst>
            </p:cNvPr>
            <p:cNvSpPr/>
            <p:nvPr/>
          </p:nvSpPr>
          <p:spPr>
            <a:xfrm>
              <a:off x="6089900" y="5511503"/>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E</a:t>
              </a:r>
            </a:p>
          </p:txBody>
        </p:sp>
        <p:sp>
          <p:nvSpPr>
            <p:cNvPr id="54" name="Rectangle 53">
              <a:extLst>
                <a:ext uri="{FF2B5EF4-FFF2-40B4-BE49-F238E27FC236}">
                  <a16:creationId xmlns:a16="http://schemas.microsoft.com/office/drawing/2014/main" id="{5D8A8E83-4790-4843-BC31-29BC8936DD1D}"/>
                </a:ext>
              </a:extLst>
            </p:cNvPr>
            <p:cNvSpPr/>
            <p:nvPr/>
          </p:nvSpPr>
          <p:spPr>
            <a:xfrm>
              <a:off x="7484404" y="5511504"/>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F</a:t>
              </a:r>
            </a:p>
          </p:txBody>
        </p:sp>
        <p:sp>
          <p:nvSpPr>
            <p:cNvPr id="55" name="Rectangle 54">
              <a:extLst>
                <a:ext uri="{FF2B5EF4-FFF2-40B4-BE49-F238E27FC236}">
                  <a16:creationId xmlns:a16="http://schemas.microsoft.com/office/drawing/2014/main" id="{333EE9D3-BE3A-49A5-9B1E-5F8D47FCF3B8}"/>
                </a:ext>
              </a:extLst>
            </p:cNvPr>
            <p:cNvSpPr/>
            <p:nvPr/>
          </p:nvSpPr>
          <p:spPr>
            <a:xfrm>
              <a:off x="689344" y="4244588"/>
              <a:ext cx="2078685" cy="637677"/>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solidFill>
                    <a:schemeClr val="bg1"/>
                  </a:solidFill>
                </a:rPr>
                <a:t>Series I / Sub-Fund I</a:t>
              </a:r>
            </a:p>
          </p:txBody>
        </p:sp>
        <p:sp>
          <p:nvSpPr>
            <p:cNvPr id="56" name="Rectangle 55">
              <a:extLst>
                <a:ext uri="{FF2B5EF4-FFF2-40B4-BE49-F238E27FC236}">
                  <a16:creationId xmlns:a16="http://schemas.microsoft.com/office/drawing/2014/main" id="{59B528FC-F3CC-498C-A76E-0F25D754F135}"/>
                </a:ext>
              </a:extLst>
            </p:cNvPr>
            <p:cNvSpPr/>
            <p:nvPr/>
          </p:nvSpPr>
          <p:spPr>
            <a:xfrm>
              <a:off x="3505763" y="4251679"/>
              <a:ext cx="2078685" cy="637677"/>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solidFill>
                    <a:schemeClr val="bg1"/>
                  </a:solidFill>
                </a:rPr>
                <a:t>Series II / Sub-Fund II</a:t>
              </a:r>
            </a:p>
          </p:txBody>
        </p:sp>
        <p:sp>
          <p:nvSpPr>
            <p:cNvPr id="57" name="Rectangle 56">
              <a:extLst>
                <a:ext uri="{FF2B5EF4-FFF2-40B4-BE49-F238E27FC236}">
                  <a16:creationId xmlns:a16="http://schemas.microsoft.com/office/drawing/2014/main" id="{D2F80910-5A5E-46B0-ACD3-E7D9E18B5903}"/>
                </a:ext>
              </a:extLst>
            </p:cNvPr>
            <p:cNvSpPr/>
            <p:nvPr/>
          </p:nvSpPr>
          <p:spPr>
            <a:xfrm>
              <a:off x="6288065" y="4224998"/>
              <a:ext cx="2078685" cy="637677"/>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solidFill>
                    <a:schemeClr val="bg1"/>
                  </a:solidFill>
                </a:rPr>
                <a:t>Series III / Sub-Fund III</a:t>
              </a:r>
            </a:p>
          </p:txBody>
        </p:sp>
        <p:sp>
          <p:nvSpPr>
            <p:cNvPr id="58" name="TextBox 57">
              <a:extLst>
                <a:ext uri="{FF2B5EF4-FFF2-40B4-BE49-F238E27FC236}">
                  <a16:creationId xmlns:a16="http://schemas.microsoft.com/office/drawing/2014/main" id="{D9CAE77C-AE09-4E67-AFEB-F5A3CAE7110F}"/>
                </a:ext>
              </a:extLst>
            </p:cNvPr>
            <p:cNvSpPr txBox="1"/>
            <p:nvPr/>
          </p:nvSpPr>
          <p:spPr>
            <a:xfrm>
              <a:off x="6236326" y="2138785"/>
              <a:ext cx="1757607" cy="553998"/>
            </a:xfrm>
            <a:prstGeom prst="rect">
              <a:avLst/>
            </a:prstGeom>
            <a:noFill/>
          </p:spPr>
          <p:txBody>
            <a:bodyPr wrap="square" rtlCol="0">
              <a:spAutoFit/>
            </a:bodyPr>
            <a:lstStyle/>
            <a:p>
              <a:pPr algn="ctr"/>
              <a:r>
                <a:rPr lang="en-US" sz="1000" b="1" dirty="0"/>
                <a:t>Third-party LPs choose which series / sub-fund(s) they wish to invest in</a:t>
              </a:r>
            </a:p>
          </p:txBody>
        </p:sp>
      </p:grpSp>
      <p:sp>
        <p:nvSpPr>
          <p:cNvPr id="41" name="TextBox 40">
            <a:extLst>
              <a:ext uri="{FF2B5EF4-FFF2-40B4-BE49-F238E27FC236}">
                <a16:creationId xmlns:a16="http://schemas.microsoft.com/office/drawing/2014/main" id="{B1818121-DCD6-4860-90BE-3AE621D515D1}"/>
              </a:ext>
            </a:extLst>
          </p:cNvPr>
          <p:cNvSpPr txBox="1"/>
          <p:nvPr/>
        </p:nvSpPr>
        <p:spPr>
          <a:xfrm>
            <a:off x="3803098" y="1700089"/>
            <a:ext cx="1142585" cy="400110"/>
          </a:xfrm>
          <a:prstGeom prst="rect">
            <a:avLst/>
          </a:prstGeom>
          <a:noFill/>
        </p:spPr>
        <p:txBody>
          <a:bodyPr wrap="square" rtlCol="0">
            <a:spAutoFit/>
          </a:bodyPr>
          <a:lstStyle/>
          <a:p>
            <a:pPr algn="ctr"/>
            <a:r>
              <a:rPr lang="en-US" sz="1000" b="1" dirty="0"/>
              <a:t>Management Fee</a:t>
            </a:r>
          </a:p>
        </p:txBody>
      </p:sp>
    </p:spTree>
    <p:extLst>
      <p:ext uri="{BB962C8B-B14F-4D97-AF65-F5344CB8AC3E}">
        <p14:creationId xmlns:p14="http://schemas.microsoft.com/office/powerpoint/2010/main" val="22208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DEAEE46-FFD4-5F46-9977-1C6156DF1EA6}"/>
              </a:ext>
            </a:extLst>
          </p:cNvPr>
          <p:cNvSpPr/>
          <p:nvPr/>
        </p:nvSpPr>
        <p:spPr>
          <a:xfrm>
            <a:off x="734314" y="6079666"/>
            <a:ext cx="10771886" cy="92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20C09E3-BCAE-489F-8BF7-13C88DFF44CB}"/>
              </a:ext>
            </a:extLst>
          </p:cNvPr>
          <p:cNvSpPr>
            <a:spLocks noGrp="1"/>
          </p:cNvSpPr>
          <p:nvPr>
            <p:ph idx="1"/>
          </p:nvPr>
        </p:nvSpPr>
        <p:spPr>
          <a:xfrm>
            <a:off x="759714" y="1012764"/>
            <a:ext cx="10671048" cy="5003402"/>
          </a:xfrm>
        </p:spPr>
        <p:txBody>
          <a:bodyPr>
            <a:noAutofit/>
          </a:bodyPr>
          <a:lstStyle/>
          <a:p>
            <a:pPr marL="0" indent="0">
              <a:lnSpc>
                <a:spcPct val="150000"/>
              </a:lnSpc>
              <a:spcBef>
                <a:spcPts val="1800"/>
              </a:spcBef>
              <a:buNone/>
            </a:pPr>
            <a:r>
              <a:rPr lang="en-US" sz="1400" dirty="0"/>
              <a:t>Over the past decade, evergreen permanent capital fund vehicles (“PCVs”) have evolved from a novel form of fund entity proposed by fund managers and resisted by potential investors</a:t>
            </a:r>
            <a:r>
              <a:rPr lang="en-US" sz="1400" baseline="30000" dirty="0"/>
              <a:t>1</a:t>
            </a:r>
            <a:r>
              <a:rPr lang="en-US" sz="1400" dirty="0"/>
              <a:t> to a widely accepted type of fund vehicle encouraged by investors and managers alike across both the developed and emerging markets.  PCV fund entities are now widely recognized as providing (i) flexibility for future capital increases, (ii) a time-horizon appropriate for harvesting growth from investments in certain sectors where current income flows and/or disposition opportunities continue and ripen beyond traditional closed-end fund long-stop dates, (iii) the opportunity for fund managers to devote their time and attention to deals rather than fund-raising and (iv) the benefit of savings on fund establishment costs by avoiding the need for repeated successor funds.  Experience over the years with the launch and operation of multiple PCVs has even led to “downstream” PCV market practices such as (i) secondaries sales of PCV interests, (ii) anti-dilution protections against capital increase tranches and (iii) varied investor decision-making rights to influence the life-cycle of PCVs over the longer term.  This market and operational experience has made it abundantly clear that there is no “one-size-fits-all” form of PCV fund.  Rather, PCV fund entities reflect a range of structures and terms developed to address the specific requirements arising from different investor profiles, fund portfolios and manager investment strategies.  This paper presents an overview of some of the more common PCV alternatives together with key pros and cons arising from each such alternative structure.  The following is not intended to be limiting or comprehensive – undoubtedly, variations and new forms of PCVs will be developed.  The below is merely an effort to assist the creative structuring of bespoke PCV fund entities.</a:t>
            </a:r>
          </a:p>
        </p:txBody>
      </p:sp>
      <p:sp>
        <p:nvSpPr>
          <p:cNvPr id="3" name="Text Placeholder 2">
            <a:extLst>
              <a:ext uri="{FF2B5EF4-FFF2-40B4-BE49-F238E27FC236}">
                <a16:creationId xmlns:a16="http://schemas.microsoft.com/office/drawing/2014/main" id="{D3173AB9-439C-4D20-B0A2-1D3892F4D2DE}"/>
              </a:ext>
            </a:extLst>
          </p:cNvPr>
          <p:cNvSpPr>
            <a:spLocks noGrp="1"/>
          </p:cNvSpPr>
          <p:nvPr>
            <p:ph type="body" sz="quarter" idx="19"/>
          </p:nvPr>
        </p:nvSpPr>
        <p:spPr>
          <a:xfrm>
            <a:off x="759714" y="6079666"/>
            <a:ext cx="10671048" cy="246221"/>
          </a:xfrm>
        </p:spPr>
        <p:txBody>
          <a:bodyPr/>
          <a:lstStyle/>
          <a:p>
            <a:r>
              <a:rPr lang="en-US" sz="1000" baseline="30000" dirty="0"/>
              <a:t>1</a:t>
            </a:r>
            <a:r>
              <a:rPr lang="en-US" sz="1000" dirty="0"/>
              <a:t> Topping, M., </a:t>
            </a:r>
            <a:r>
              <a:rPr lang="en-US" sz="1000" i="1" dirty="0"/>
              <a:t>Evergreen Alternatives to the 2/20 Term-Limited Fund </a:t>
            </a:r>
            <a:r>
              <a:rPr lang="en-US" sz="1000" dirty="0"/>
              <a:t>(2014).</a:t>
            </a:r>
          </a:p>
        </p:txBody>
      </p:sp>
      <p:sp>
        <p:nvSpPr>
          <p:cNvPr id="4" name="Title 3">
            <a:extLst>
              <a:ext uri="{FF2B5EF4-FFF2-40B4-BE49-F238E27FC236}">
                <a16:creationId xmlns:a16="http://schemas.microsoft.com/office/drawing/2014/main" id="{2F1652E7-8681-4B1C-B444-B12C80F8A2F6}"/>
              </a:ext>
            </a:extLst>
          </p:cNvPr>
          <p:cNvSpPr>
            <a:spLocks noGrp="1"/>
          </p:cNvSpPr>
          <p:nvPr>
            <p:ph type="title"/>
          </p:nvPr>
        </p:nvSpPr>
        <p:spPr>
          <a:xfrm>
            <a:off x="759714" y="440677"/>
            <a:ext cx="10671048" cy="430887"/>
          </a:xfrm>
        </p:spPr>
        <p:txBody>
          <a:bodyPr/>
          <a:lstStyle/>
          <a:p>
            <a:r>
              <a:rPr lang="en-US" dirty="0"/>
              <a:t>Introduction</a:t>
            </a:r>
          </a:p>
        </p:txBody>
      </p:sp>
      <p:sp>
        <p:nvSpPr>
          <p:cNvPr id="5" name="Slide Number Placeholder 4">
            <a:extLst>
              <a:ext uri="{FF2B5EF4-FFF2-40B4-BE49-F238E27FC236}">
                <a16:creationId xmlns:a16="http://schemas.microsoft.com/office/drawing/2014/main" id="{5709FC67-5780-4AF2-9B0D-E159CA3D3EEB}"/>
              </a:ext>
            </a:extLst>
          </p:cNvPr>
          <p:cNvSpPr>
            <a:spLocks noGrp="1"/>
          </p:cNvSpPr>
          <p:nvPr>
            <p:ph type="sldNum" sz="quarter" idx="4"/>
          </p:nvPr>
        </p:nvSpPr>
        <p:spPr/>
        <p:txBody>
          <a:bodyPr/>
          <a:lstStyle/>
          <a:p>
            <a:fld id="{54721A9B-34A7-4855-82EE-AAF4BC367DA2}" type="slidenum">
              <a:rPr lang="en-US" smtClean="0"/>
              <a:pPr/>
              <a:t>1</a:t>
            </a:fld>
            <a:r>
              <a:rPr lang="en-US" dirty="0"/>
              <a:t> | Permanent Capital Vehicles: An Overview of Alternative Structures and Terms</a:t>
            </a:r>
          </a:p>
        </p:txBody>
      </p:sp>
      <p:cxnSp>
        <p:nvCxnSpPr>
          <p:cNvPr id="13" name="Straight Connector 12">
            <a:extLst>
              <a:ext uri="{FF2B5EF4-FFF2-40B4-BE49-F238E27FC236}">
                <a16:creationId xmlns:a16="http://schemas.microsoft.com/office/drawing/2014/main" id="{0D28906A-5F84-8645-8753-43596E400E06}"/>
              </a:ext>
            </a:extLst>
          </p:cNvPr>
          <p:cNvCxnSpPr/>
          <p:nvPr/>
        </p:nvCxnSpPr>
        <p:spPr>
          <a:xfrm>
            <a:off x="759714" y="6027764"/>
            <a:ext cx="10671048"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9120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4" y="1326585"/>
            <a:ext cx="4505460" cy="5739204"/>
          </a:xfrm>
        </p:spPr>
        <p:txBody>
          <a:bodyPr>
            <a:noAutofit/>
          </a:bodyPr>
          <a:lstStyle/>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Structure Explanation</a:t>
            </a:r>
          </a:p>
          <a:p>
            <a:pPr>
              <a:lnSpc>
                <a:spcPct val="120000"/>
              </a:lnSpc>
              <a:spcBef>
                <a:spcPts val="0"/>
              </a:spcBef>
              <a:spcAft>
                <a:spcPts val="0"/>
              </a:spcAft>
            </a:pPr>
            <a:r>
              <a:rPr lang="en-US" sz="1400" dirty="0"/>
              <a:t>Establish a fund with multiple segregated series or sub-funds with different portfolio investments</a:t>
            </a:r>
          </a:p>
          <a:p>
            <a:pPr>
              <a:lnSpc>
                <a:spcPct val="120000"/>
              </a:lnSpc>
              <a:spcBef>
                <a:spcPts val="0"/>
              </a:spcBef>
              <a:spcAft>
                <a:spcPts val="0"/>
              </a:spcAft>
            </a:pPr>
            <a:r>
              <a:rPr lang="en-US" sz="1400" dirty="0"/>
              <a:t>Each series / sub-fund will have segregated liability, and investors will only receive profits / be exposed to risk from the series / sub-fund in which they participate</a:t>
            </a:r>
          </a:p>
          <a:p>
            <a:pPr>
              <a:lnSpc>
                <a:spcPct val="120000"/>
              </a:lnSpc>
              <a:spcBef>
                <a:spcPts val="0"/>
              </a:spcBef>
              <a:spcAft>
                <a:spcPts val="0"/>
              </a:spcAft>
            </a:pPr>
            <a:endParaRPr lang="en-US" sz="1400" dirty="0"/>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LP Liquidity</a:t>
            </a:r>
          </a:p>
          <a:p>
            <a:pPr>
              <a:lnSpc>
                <a:spcPct val="120000"/>
              </a:lnSpc>
              <a:spcBef>
                <a:spcPts val="0"/>
              </a:spcBef>
              <a:spcAft>
                <a:spcPts val="0"/>
              </a:spcAft>
            </a:pPr>
            <a:r>
              <a:rPr lang="en-US" sz="1400" dirty="0"/>
              <a:t>Each series / sub-fund will wind down upon exit or liquidation of portfolio companies held in such series / sub-fund</a:t>
            </a:r>
          </a:p>
          <a:p>
            <a:pPr>
              <a:lnSpc>
                <a:spcPct val="120000"/>
              </a:lnSpc>
              <a:spcBef>
                <a:spcPts val="0"/>
              </a:spcBef>
              <a:spcAft>
                <a:spcPts val="0"/>
              </a:spcAft>
            </a:pPr>
            <a:endParaRPr lang="en-US" sz="1400" dirty="0"/>
          </a:p>
          <a:p>
            <a:pPr marL="0" indent="0">
              <a:lnSpc>
                <a:spcPct val="120000"/>
              </a:lnSpc>
              <a:spcBef>
                <a:spcPts val="0"/>
              </a:spcBef>
              <a:spcAft>
                <a:spcPts val="0"/>
              </a:spcAft>
              <a:buNone/>
            </a:pPr>
            <a:endParaRPr lang="en-US" sz="1400" dirty="0"/>
          </a:p>
          <a:p>
            <a:pPr marL="0" indent="0">
              <a:lnSpc>
                <a:spcPct val="120000"/>
              </a:lnSpc>
              <a:spcBef>
                <a:spcPts val="0"/>
              </a:spcBef>
              <a:spcAft>
                <a:spcPts val="0"/>
              </a:spcAft>
              <a:buNone/>
            </a:pPr>
            <a:endParaRPr lang="en-US" sz="1400" dirty="0"/>
          </a:p>
          <a:p>
            <a:pPr marL="0" indent="0">
              <a:lnSpc>
                <a:spcPct val="120000"/>
              </a:lnSpc>
              <a:spcBef>
                <a:spcPts val="0"/>
              </a:spcBef>
              <a:spcAft>
                <a:spcPts val="0"/>
              </a:spcAft>
              <a:buNone/>
            </a:pPr>
            <a:endParaRPr lang="en-US" sz="1400" dirty="0"/>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271400"/>
            <a:ext cx="6924196" cy="769441"/>
          </a:xfrm>
        </p:spPr>
        <p:txBody>
          <a:bodyPr/>
          <a:lstStyle/>
          <a:p>
            <a:r>
              <a:rPr lang="en-US" b="1" dirty="0"/>
              <a:t>Option 6 | </a:t>
            </a:r>
            <a:r>
              <a:rPr lang="en-US" dirty="0"/>
              <a:t>Series Partnership / Umbrella Fund</a:t>
            </a: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19</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5F14686F-A26F-3846-AF4E-3A98004646AE}"/>
              </a:ext>
            </a:extLst>
          </p:cNvPr>
          <p:cNvSpPr txBox="1">
            <a:spLocks/>
          </p:cNvSpPr>
          <p:nvPr/>
        </p:nvSpPr>
        <p:spPr>
          <a:xfrm>
            <a:off x="5888760" y="1326585"/>
            <a:ext cx="5542002" cy="57392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Investment Recovery</a:t>
            </a:r>
          </a:p>
          <a:p>
            <a:pPr>
              <a:lnSpc>
                <a:spcPct val="120000"/>
              </a:lnSpc>
              <a:spcBef>
                <a:spcPts val="0"/>
              </a:spcBef>
              <a:spcAft>
                <a:spcPts val="0"/>
              </a:spcAft>
            </a:pPr>
            <a:r>
              <a:rPr lang="en-US" sz="1400" dirty="0"/>
              <a:t>Payment of proceeds and reinvestment will derive from only the investments in each series / sub-fund and may vary based on the terms of each series / sub-fund</a:t>
            </a:r>
          </a:p>
          <a:p>
            <a:pPr>
              <a:lnSpc>
                <a:spcPct val="120000"/>
              </a:lnSpc>
              <a:spcBef>
                <a:spcPts val="0"/>
              </a:spcBef>
              <a:spcAft>
                <a:spcPts val="0"/>
              </a:spcAft>
            </a:pPr>
            <a:endParaRPr lang="en-US" sz="1600" dirty="0">
              <a:latin typeface="Noto Serif" panose="02020502060505020204" pitchFamily="18" charset="0"/>
              <a:ea typeface="Noto Serif" panose="02020502060505020204" pitchFamily="18" charset="0"/>
              <a:cs typeface="Noto Serif" panose="02020502060505020204" pitchFamily="18" charset="0"/>
            </a:endParaRPr>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Carried Interest and Management Fee</a:t>
            </a:r>
          </a:p>
          <a:p>
            <a:pPr>
              <a:lnSpc>
                <a:spcPct val="120000"/>
              </a:lnSpc>
              <a:spcBef>
                <a:spcPts val="0"/>
              </a:spcBef>
              <a:spcAft>
                <a:spcPts val="0"/>
              </a:spcAft>
            </a:pPr>
            <a:r>
              <a:rPr lang="en-US" sz="1400" dirty="0"/>
              <a:t>Carried interest and management fee will be calculated on a deal-by-deal or cumulative basis within each series / sub-fund</a:t>
            </a:r>
          </a:p>
          <a:p>
            <a:pPr marL="0" indent="0">
              <a:lnSpc>
                <a:spcPct val="120000"/>
              </a:lnSpc>
              <a:spcBef>
                <a:spcPts val="0"/>
              </a:spcBef>
              <a:spcAft>
                <a:spcPts val="0"/>
              </a:spcAft>
              <a:buNone/>
            </a:pPr>
            <a:endParaRPr lang="en-US" sz="1400" dirty="0"/>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Tax</a:t>
            </a:r>
          </a:p>
          <a:p>
            <a:pPr>
              <a:lnSpc>
                <a:spcPct val="120000"/>
              </a:lnSpc>
              <a:spcBef>
                <a:spcPts val="0"/>
              </a:spcBef>
              <a:spcAft>
                <a:spcPts val="0"/>
              </a:spcAft>
            </a:pPr>
            <a:r>
              <a:rPr lang="en-US" sz="1400" dirty="0"/>
              <a:t>Parallel fund or AIV structure can be used to accommodate non-US (including sovereign) and US tax-exempt investors, using blockers as necessary</a:t>
            </a:r>
          </a:p>
        </p:txBody>
      </p:sp>
      <p:sp>
        <p:nvSpPr>
          <p:cNvPr id="8" name="Title 4">
            <a:extLst>
              <a:ext uri="{FF2B5EF4-FFF2-40B4-BE49-F238E27FC236}">
                <a16:creationId xmlns:a16="http://schemas.microsoft.com/office/drawing/2014/main" id="{BA041750-E500-A248-BB26-C1BCE7406566}"/>
              </a:ext>
            </a:extLst>
          </p:cNvPr>
          <p:cNvSpPr txBox="1">
            <a:spLocks/>
          </p:cNvSpPr>
          <p:nvPr/>
        </p:nvSpPr>
        <p:spPr>
          <a:xfrm>
            <a:off x="8392951" y="486202"/>
            <a:ext cx="2981460"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Considerations</a:t>
            </a:r>
          </a:p>
        </p:txBody>
      </p:sp>
    </p:spTree>
    <p:extLst>
      <p:ext uri="{BB962C8B-B14F-4D97-AF65-F5344CB8AC3E}">
        <p14:creationId xmlns:p14="http://schemas.microsoft.com/office/powerpoint/2010/main" val="44092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4" y="1518314"/>
            <a:ext cx="4815938" cy="2574364"/>
          </a:xfrm>
        </p:spPr>
        <p:txBody>
          <a:bodyPr>
            <a:noAutofit/>
          </a:body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Advantages</a:t>
            </a:r>
          </a:p>
          <a:p>
            <a:pPr>
              <a:lnSpc>
                <a:spcPct val="120000"/>
              </a:lnSpc>
              <a:spcBef>
                <a:spcPts val="0"/>
              </a:spcBef>
              <a:spcAft>
                <a:spcPts val="0"/>
              </a:spcAft>
            </a:pPr>
            <a:r>
              <a:rPr lang="en-US" sz="1400" dirty="0"/>
              <a:t>Ability to create series / sub-funds with different portfolio companies within a single fund entity gives managers and investors flexibility to subscribe and exit based on a subset of total fund portfolio investments and terms of each</a:t>
            </a:r>
          </a:p>
          <a:p>
            <a:pPr>
              <a:lnSpc>
                <a:spcPct val="120000"/>
              </a:lnSpc>
              <a:spcBef>
                <a:spcPts val="0"/>
              </a:spcBef>
              <a:spcAft>
                <a:spcPts val="0"/>
              </a:spcAft>
            </a:pPr>
            <a:r>
              <a:rPr lang="en-US" sz="1400" dirty="0"/>
              <a:t>Subject to minimal regulatory restrictions provided certain requirements are complied with (e.g., private offering to accredited investors and qualified purchasers)</a:t>
            </a:r>
          </a:p>
          <a:p>
            <a:pPr>
              <a:lnSpc>
                <a:spcPct val="120000"/>
              </a:lnSpc>
              <a:spcBef>
                <a:spcPts val="0"/>
              </a:spcBef>
              <a:spcAft>
                <a:spcPts val="0"/>
              </a:spcAft>
            </a:pPr>
            <a:r>
              <a:rPr lang="en-US" sz="1400" dirty="0"/>
              <a:t>Establishment of one fund and one set of “house” vehicles reduces establishment costs</a:t>
            </a:r>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3" y="271400"/>
            <a:ext cx="6747207" cy="769441"/>
          </a:xfrm>
        </p:spPr>
        <p:txBody>
          <a:bodyPr/>
          <a:lstStyle/>
          <a:p>
            <a:r>
              <a:rPr lang="en-US" b="1" dirty="0"/>
              <a:t>Option 6 | </a:t>
            </a:r>
            <a:r>
              <a:rPr lang="en-US" dirty="0"/>
              <a:t>Series Partnership / Umbrella Fund</a:t>
            </a: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20</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09F9F294-1B3A-574C-9A88-A8BEC1B3DBF3}"/>
              </a:ext>
            </a:extLst>
          </p:cNvPr>
          <p:cNvSpPr txBox="1">
            <a:spLocks/>
          </p:cNvSpPr>
          <p:nvPr/>
        </p:nvSpPr>
        <p:spPr>
          <a:xfrm>
            <a:off x="6616348" y="1592825"/>
            <a:ext cx="4815938" cy="25743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Disadvantages</a:t>
            </a:r>
          </a:p>
          <a:p>
            <a:pPr>
              <a:lnSpc>
                <a:spcPct val="120000"/>
              </a:lnSpc>
              <a:spcBef>
                <a:spcPts val="0"/>
              </a:spcBef>
              <a:spcAft>
                <a:spcPts val="0"/>
              </a:spcAft>
            </a:pPr>
            <a:r>
              <a:rPr lang="en-US" sz="1400" dirty="0"/>
              <a:t>Fund must be established in a jurisdiction having segregated series / sub-fund umbrella corporate terms</a:t>
            </a:r>
          </a:p>
          <a:p>
            <a:pPr>
              <a:lnSpc>
                <a:spcPct val="120000"/>
              </a:lnSpc>
              <a:spcBef>
                <a:spcPts val="0"/>
              </a:spcBef>
              <a:spcAft>
                <a:spcPts val="0"/>
              </a:spcAft>
            </a:pPr>
            <a:r>
              <a:rPr lang="en-US" sz="1400" dirty="0"/>
              <a:t>Segregated liability recognition cross-border risk</a:t>
            </a:r>
          </a:p>
          <a:p>
            <a:pPr>
              <a:lnSpc>
                <a:spcPct val="120000"/>
              </a:lnSpc>
              <a:spcBef>
                <a:spcPts val="0"/>
              </a:spcBef>
              <a:spcAft>
                <a:spcPts val="0"/>
              </a:spcAft>
            </a:pPr>
            <a:r>
              <a:rPr lang="en-US" sz="1400" dirty="0"/>
              <a:t>Can only be offered to investors who meet the accredited investor and qualified purchaser criteria</a:t>
            </a:r>
          </a:p>
          <a:p>
            <a:pPr>
              <a:lnSpc>
                <a:spcPct val="120000"/>
              </a:lnSpc>
              <a:spcBef>
                <a:spcPts val="0"/>
              </a:spcBef>
              <a:spcAft>
                <a:spcPts val="0"/>
              </a:spcAft>
            </a:pPr>
            <a:r>
              <a:rPr lang="en-US" sz="1400" dirty="0"/>
              <a:t>Existence of multiple series / sub-funds will require periodic fundraising expenses</a:t>
            </a:r>
          </a:p>
        </p:txBody>
      </p:sp>
      <p:cxnSp>
        <p:nvCxnSpPr>
          <p:cNvPr id="8" name="Straight Connector 7">
            <a:extLst>
              <a:ext uri="{FF2B5EF4-FFF2-40B4-BE49-F238E27FC236}">
                <a16:creationId xmlns:a16="http://schemas.microsoft.com/office/drawing/2014/main" id="{FFAA0BD7-9711-D749-8407-BF7C5F73B8F7}"/>
              </a:ext>
            </a:extLst>
          </p:cNvPr>
          <p:cNvCxnSpPr>
            <a:cxnSpLocks/>
          </p:cNvCxnSpPr>
          <p:nvPr/>
        </p:nvCxnSpPr>
        <p:spPr>
          <a:xfrm>
            <a:off x="5962502" y="1592825"/>
            <a:ext cx="0" cy="3215149"/>
          </a:xfrm>
          <a:prstGeom prst="line">
            <a:avLst/>
          </a:prstGeom>
        </p:spPr>
        <p:style>
          <a:lnRef idx="1">
            <a:schemeClr val="dk1"/>
          </a:lnRef>
          <a:fillRef idx="0">
            <a:schemeClr val="dk1"/>
          </a:fillRef>
          <a:effectRef idx="0">
            <a:schemeClr val="dk1"/>
          </a:effectRef>
          <a:fontRef idx="minor">
            <a:schemeClr val="tx1"/>
          </a:fontRef>
        </p:style>
      </p:cxnSp>
      <p:sp>
        <p:nvSpPr>
          <p:cNvPr id="9" name="Title 4">
            <a:extLst>
              <a:ext uri="{FF2B5EF4-FFF2-40B4-BE49-F238E27FC236}">
                <a16:creationId xmlns:a16="http://schemas.microsoft.com/office/drawing/2014/main" id="{8905F53D-3110-C84E-9BBE-BC63D1B12B51}"/>
              </a:ext>
            </a:extLst>
          </p:cNvPr>
          <p:cNvSpPr txBox="1">
            <a:spLocks/>
          </p:cNvSpPr>
          <p:nvPr/>
        </p:nvSpPr>
        <p:spPr>
          <a:xfrm>
            <a:off x="7242577" y="486202"/>
            <a:ext cx="4131834"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Advantages &amp; Disadvantages</a:t>
            </a:r>
          </a:p>
        </p:txBody>
      </p:sp>
    </p:spTree>
    <p:extLst>
      <p:ext uri="{BB962C8B-B14F-4D97-AF65-F5344CB8AC3E}">
        <p14:creationId xmlns:p14="http://schemas.microsoft.com/office/powerpoint/2010/main" val="3932091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0D80F-D655-EF45-BCBD-F576FF150598}"/>
              </a:ext>
            </a:extLst>
          </p:cNvPr>
          <p:cNvSpPr/>
          <p:nvPr/>
        </p:nvSpPr>
        <p:spPr>
          <a:xfrm>
            <a:off x="530942" y="2846439"/>
            <a:ext cx="4188542" cy="178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7433BFF-0813-49A3-A645-80CB5351B58E}"/>
              </a:ext>
            </a:extLst>
          </p:cNvPr>
          <p:cNvSpPr>
            <a:spLocks noGrp="1"/>
          </p:cNvSpPr>
          <p:nvPr>
            <p:ph type="body" idx="1"/>
          </p:nvPr>
        </p:nvSpPr>
        <p:spPr>
          <a:xfrm>
            <a:off x="3846079" y="4574844"/>
            <a:ext cx="8214851" cy="1336418"/>
          </a:xfrm>
        </p:spPr>
        <p:txBody>
          <a:bodyPr>
            <a:normAutofit fontScale="92500"/>
          </a:bodyPr>
          <a:lstStyle/>
          <a:p>
            <a:r>
              <a:rPr lang="en-US" sz="1500" dirty="0">
                <a:solidFill>
                  <a:schemeClr val="tx1"/>
                </a:solidFill>
                <a:latin typeface="Noto Serif" panose="02020502060505020204" pitchFamily="18" charset="0"/>
                <a:ea typeface="Noto Serif" panose="02020502060505020204" pitchFamily="18" charset="0"/>
                <a:cs typeface="Noto Serif" panose="02020502060505020204" pitchFamily="18" charset="0"/>
              </a:rPr>
              <a:t>Written by </a:t>
            </a:r>
          </a:p>
          <a:p>
            <a:r>
              <a:rPr lang="en-US" sz="1500" b="1" dirty="0">
                <a:solidFill>
                  <a:schemeClr val="tx1"/>
                </a:solidFill>
                <a:latin typeface="Noto Serif" panose="02020502060505020204" pitchFamily="18" charset="0"/>
                <a:ea typeface="Noto Serif" panose="02020502060505020204" pitchFamily="18" charset="0"/>
                <a:cs typeface="Noto Serif" panose="02020502060505020204" pitchFamily="18" charset="0"/>
              </a:rPr>
              <a:t>Mara Topping, </a:t>
            </a:r>
            <a:r>
              <a:rPr lang="en-US" sz="1500" dirty="0">
                <a:solidFill>
                  <a:schemeClr val="tx1"/>
                </a:solidFill>
                <a:latin typeface="Noto Serif" panose="02020502060505020204" pitchFamily="18" charset="0"/>
                <a:ea typeface="Noto Serif" panose="02020502060505020204" pitchFamily="18" charset="0"/>
                <a:cs typeface="Noto Serif" panose="02020502060505020204" pitchFamily="18" charset="0"/>
              </a:rPr>
              <a:t>Partner, </a:t>
            </a:r>
            <a:r>
              <a:rPr lang="en-US" sz="1500" i="1" dirty="0">
                <a:solidFill>
                  <a:schemeClr val="tx1"/>
                </a:solidFill>
                <a:latin typeface="Noto Serif" panose="02020502060505020204" pitchFamily="18" charset="0"/>
                <a:ea typeface="Noto Serif" panose="02020502060505020204" pitchFamily="18" charset="0"/>
                <a:cs typeface="Noto Serif" panose="02020502060505020204" pitchFamily="18" charset="0"/>
              </a:rPr>
              <a:t>White &amp; Case LLP and Member of </a:t>
            </a:r>
            <a:r>
              <a:rPr lang="en-US" sz="1500" i="1" dirty="0">
                <a:solidFill>
                  <a:srgbClr val="060606"/>
                </a:solidFill>
                <a:latin typeface="Noto Serif" panose="02020502060505020204" pitchFamily="18" charset="0"/>
                <a:ea typeface="Noto Serif" panose="02020502060505020204" pitchFamily="18" charset="0"/>
                <a:cs typeface="Noto Serif" panose="02020502060505020204" pitchFamily="18" charset="0"/>
                <a:hlinkClick r:id="rId2"/>
              </a:rPr>
              <a:t>GPCA Legal and Regulatory Council</a:t>
            </a:r>
            <a:endParaRPr lang="en-US" sz="1500" i="1" dirty="0">
              <a:solidFill>
                <a:srgbClr val="060606"/>
              </a:solidFill>
              <a:latin typeface="Noto Serif" panose="02020502060505020204" pitchFamily="18" charset="0"/>
              <a:ea typeface="Noto Serif" panose="02020502060505020204" pitchFamily="18" charset="0"/>
              <a:cs typeface="Noto Serif" panose="02020502060505020204" pitchFamily="18" charset="0"/>
            </a:endParaRPr>
          </a:p>
          <a:p>
            <a:r>
              <a:rPr lang="en-US" sz="1500" b="1" dirty="0">
                <a:solidFill>
                  <a:schemeClr val="tx1"/>
                </a:solidFill>
                <a:latin typeface="Noto Serif" panose="02020502060505020204" pitchFamily="18" charset="0"/>
                <a:ea typeface="Noto Serif" panose="02020502060505020204" pitchFamily="18" charset="0"/>
                <a:cs typeface="Noto Serif" panose="02020502060505020204" pitchFamily="18" charset="0"/>
              </a:rPr>
              <a:t>Katherine McCullough</a:t>
            </a:r>
            <a:r>
              <a:rPr lang="en-US" sz="1500" dirty="0">
                <a:solidFill>
                  <a:schemeClr val="tx1"/>
                </a:solidFill>
                <a:latin typeface="Noto Serif" panose="02020502060505020204" pitchFamily="18" charset="0"/>
                <a:ea typeface="Noto Serif" panose="02020502060505020204" pitchFamily="18" charset="0"/>
                <a:cs typeface="Noto Serif" panose="02020502060505020204" pitchFamily="18" charset="0"/>
              </a:rPr>
              <a:t>, Partner, </a:t>
            </a:r>
            <a:r>
              <a:rPr lang="en-US" sz="1500" i="1" dirty="0">
                <a:solidFill>
                  <a:schemeClr val="tx1"/>
                </a:solidFill>
                <a:latin typeface="Noto Serif" panose="02020502060505020204" pitchFamily="18" charset="0"/>
                <a:ea typeface="Noto Serif" panose="02020502060505020204" pitchFamily="18" charset="0"/>
                <a:cs typeface="Noto Serif" panose="02020502060505020204" pitchFamily="18" charset="0"/>
              </a:rPr>
              <a:t>White &amp; Case LLP </a:t>
            </a:r>
          </a:p>
          <a:p>
            <a:r>
              <a:rPr lang="en-US" sz="1500" b="1" dirty="0">
                <a:solidFill>
                  <a:schemeClr val="tx1"/>
                </a:solidFill>
                <a:latin typeface="Noto Serif" panose="02020502060505020204" pitchFamily="18" charset="0"/>
                <a:ea typeface="Noto Serif" panose="02020502060505020204" pitchFamily="18" charset="0"/>
                <a:cs typeface="Noto Serif" panose="02020502060505020204" pitchFamily="18" charset="0"/>
              </a:rPr>
              <a:t>Evan Zhao</a:t>
            </a:r>
            <a:r>
              <a:rPr lang="en-US" sz="1500" dirty="0">
                <a:solidFill>
                  <a:schemeClr val="tx1"/>
                </a:solidFill>
                <a:latin typeface="Noto Serif" panose="02020502060505020204" pitchFamily="18" charset="0"/>
                <a:ea typeface="Noto Serif" panose="02020502060505020204" pitchFamily="18" charset="0"/>
                <a:cs typeface="Noto Serif" panose="02020502060505020204" pitchFamily="18" charset="0"/>
              </a:rPr>
              <a:t>, Associate, </a:t>
            </a:r>
            <a:r>
              <a:rPr lang="en-US" sz="1500" i="1" dirty="0">
                <a:solidFill>
                  <a:schemeClr val="tx1"/>
                </a:solidFill>
                <a:latin typeface="Noto Serif" panose="02020502060505020204" pitchFamily="18" charset="0"/>
                <a:ea typeface="Noto Serif" panose="02020502060505020204" pitchFamily="18" charset="0"/>
                <a:cs typeface="Noto Serif" panose="02020502060505020204" pitchFamily="18" charset="0"/>
              </a:rPr>
              <a:t>White &amp; Case LLP</a:t>
            </a:r>
          </a:p>
          <a:p>
            <a:endParaRPr lang="en-US" dirty="0"/>
          </a:p>
        </p:txBody>
      </p:sp>
      <p:pic>
        <p:nvPicPr>
          <p:cNvPr id="5" name="Picture 4" descr="A picture containing text, sky, outdoor, sign&#10;&#10;Description automatically generated">
            <a:extLst>
              <a:ext uri="{FF2B5EF4-FFF2-40B4-BE49-F238E27FC236}">
                <a16:creationId xmlns:a16="http://schemas.microsoft.com/office/drawing/2014/main" id="{21838BCF-D60E-174B-BD23-3EFE66F3F778}"/>
              </a:ext>
            </a:extLst>
          </p:cNvPr>
          <p:cNvPicPr>
            <a:picLocks noChangeAspect="1"/>
          </p:cNvPicPr>
          <p:nvPr/>
        </p:nvPicPr>
        <p:blipFill>
          <a:blip r:embed="rId3"/>
          <a:stretch>
            <a:fillRect/>
          </a:stretch>
        </p:blipFill>
        <p:spPr>
          <a:xfrm>
            <a:off x="378544" y="4504983"/>
            <a:ext cx="2766116" cy="1350128"/>
          </a:xfrm>
          <a:prstGeom prst="rect">
            <a:avLst/>
          </a:prstGeom>
        </p:spPr>
      </p:pic>
      <p:cxnSp>
        <p:nvCxnSpPr>
          <p:cNvPr id="7" name="Straight Connector 6">
            <a:extLst>
              <a:ext uri="{FF2B5EF4-FFF2-40B4-BE49-F238E27FC236}">
                <a16:creationId xmlns:a16="http://schemas.microsoft.com/office/drawing/2014/main" id="{F93E088D-AF0D-B041-A11A-FCBFA2509142}"/>
              </a:ext>
            </a:extLst>
          </p:cNvPr>
          <p:cNvCxnSpPr/>
          <p:nvPr/>
        </p:nvCxnSpPr>
        <p:spPr>
          <a:xfrm>
            <a:off x="3495369" y="4342749"/>
            <a:ext cx="0" cy="182207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0560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6B688D-51F3-454B-9C14-553CFD7687EA}"/>
              </a:ext>
            </a:extLst>
          </p:cNvPr>
          <p:cNvSpPr>
            <a:spLocks noGrp="1"/>
          </p:cNvSpPr>
          <p:nvPr>
            <p:ph idx="1"/>
          </p:nvPr>
        </p:nvSpPr>
        <p:spPr>
          <a:xfrm>
            <a:off x="759714" y="1425286"/>
            <a:ext cx="5336286" cy="3964956"/>
          </a:xfrm>
        </p:spPr>
        <p:txBody>
          <a:bodyPr>
            <a:noAutofit/>
          </a:bodyPr>
          <a:lstStyle/>
          <a:p>
            <a:pPr marL="0" indent="0">
              <a:buNone/>
            </a:pPr>
            <a:r>
              <a:rPr lang="en-US" sz="2000" b="1" dirty="0">
                <a:latin typeface="Noto Serif" panose="02020502060505020204" pitchFamily="18" charset="0"/>
                <a:ea typeface="Noto Serif" panose="02020502060505020204" pitchFamily="18" charset="0"/>
                <a:cs typeface="Noto Serif" panose="02020502060505020204" pitchFamily="18" charset="0"/>
              </a:rPr>
              <a:t>Option 1| </a:t>
            </a:r>
            <a:r>
              <a:rPr lang="en-US" sz="2000" dirty="0">
                <a:latin typeface="Noto Serif" panose="02020502060505020204" pitchFamily="18" charset="0"/>
                <a:ea typeface="Noto Serif" panose="02020502060505020204" pitchFamily="18" charset="0"/>
                <a:cs typeface="Noto Serif" panose="02020502060505020204" pitchFamily="18" charset="0"/>
              </a:rPr>
              <a:t>Private Holding Company</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Considerations</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Advantages &amp; Disadvantages</a:t>
            </a:r>
          </a:p>
          <a:p>
            <a:pPr marL="457200" lvl="1" indent="0">
              <a:buNone/>
            </a:pPr>
            <a:endParaRPr lang="en-US" sz="1800" dirty="0">
              <a:latin typeface="Noto Serif" panose="02020502060505020204" pitchFamily="18" charset="0"/>
              <a:ea typeface="Noto Serif" panose="02020502060505020204" pitchFamily="18" charset="0"/>
              <a:cs typeface="Noto Serif" panose="02020502060505020204" pitchFamily="18" charset="0"/>
            </a:endParaRPr>
          </a:p>
          <a:p>
            <a:pPr marL="0" indent="0">
              <a:buNone/>
            </a:pPr>
            <a:r>
              <a:rPr lang="en-US" sz="2000" b="1" dirty="0">
                <a:latin typeface="Noto Serif" panose="02020502060505020204" pitchFamily="18" charset="0"/>
                <a:ea typeface="Noto Serif" panose="02020502060505020204" pitchFamily="18" charset="0"/>
                <a:cs typeface="Noto Serif" panose="02020502060505020204" pitchFamily="18" charset="0"/>
              </a:rPr>
              <a:t>Option 2 | </a:t>
            </a:r>
            <a:r>
              <a:rPr lang="en-US" sz="2000" dirty="0">
                <a:latin typeface="Noto Serif" panose="02020502060505020204" pitchFamily="18" charset="0"/>
                <a:ea typeface="Noto Serif" panose="02020502060505020204" pitchFamily="18" charset="0"/>
                <a:cs typeface="Noto Serif" panose="02020502060505020204" pitchFamily="18" charset="0"/>
              </a:rPr>
              <a:t>Rollover Vehicles</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Considerations</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Advantages &amp; Disadvantages</a:t>
            </a:r>
          </a:p>
          <a:p>
            <a:pPr marL="457200" lvl="1" indent="0">
              <a:buNone/>
            </a:pPr>
            <a:endParaRPr lang="en-US" sz="1800" dirty="0">
              <a:latin typeface="Noto Serif" panose="02020502060505020204" pitchFamily="18" charset="0"/>
              <a:ea typeface="Noto Serif" panose="02020502060505020204" pitchFamily="18" charset="0"/>
              <a:cs typeface="Noto Serif" panose="02020502060505020204" pitchFamily="18" charset="0"/>
            </a:endParaRPr>
          </a:p>
          <a:p>
            <a:pPr marL="0" indent="0">
              <a:buNone/>
            </a:pPr>
            <a:r>
              <a:rPr lang="en-US" sz="2000" b="1" dirty="0">
                <a:latin typeface="Noto Serif" panose="02020502060505020204" pitchFamily="18" charset="0"/>
                <a:ea typeface="Noto Serif" panose="02020502060505020204" pitchFamily="18" charset="0"/>
                <a:cs typeface="Noto Serif" panose="02020502060505020204" pitchFamily="18" charset="0"/>
              </a:rPr>
              <a:t>Option 3 | </a:t>
            </a:r>
            <a:r>
              <a:rPr lang="en-US" sz="2000" dirty="0">
                <a:latin typeface="Noto Serif" panose="02020502060505020204" pitchFamily="18" charset="0"/>
                <a:ea typeface="Noto Serif" panose="02020502060505020204" pitchFamily="18" charset="0"/>
                <a:cs typeface="Noto Serif" panose="02020502060505020204" pitchFamily="18" charset="0"/>
              </a:rPr>
              <a:t>Evergreen Fund</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Considerations</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Advantages &amp; Disadvantages</a:t>
            </a:r>
            <a:endParaRPr lang="en-US" sz="1800" i="1" dirty="0">
              <a:latin typeface="Noto Serif" panose="02020502060505020204" pitchFamily="18" charset="0"/>
              <a:ea typeface="Noto Serif" panose="02020502060505020204" pitchFamily="18" charset="0"/>
              <a:cs typeface="Noto Serif" panose="02020502060505020204" pitchFamily="18" charset="0"/>
            </a:endParaRPr>
          </a:p>
        </p:txBody>
      </p:sp>
      <p:sp>
        <p:nvSpPr>
          <p:cNvPr id="3" name="Slide Number Placeholder 2">
            <a:extLst>
              <a:ext uri="{FF2B5EF4-FFF2-40B4-BE49-F238E27FC236}">
                <a16:creationId xmlns:a16="http://schemas.microsoft.com/office/drawing/2014/main" id="{A79BE518-AB98-48EF-91CF-99FE6C1453D2}"/>
              </a:ext>
            </a:extLst>
          </p:cNvPr>
          <p:cNvSpPr>
            <a:spLocks noGrp="1"/>
          </p:cNvSpPr>
          <p:nvPr>
            <p:ph type="sldNum" sz="quarter" idx="4"/>
          </p:nvPr>
        </p:nvSpPr>
        <p:spPr/>
        <p:txBody>
          <a:bodyPr/>
          <a:lstStyle/>
          <a:p>
            <a:fld id="{54721A9B-34A7-4855-82EE-AAF4BC367DA2}" type="slidenum">
              <a:rPr lang="en-US"/>
              <a:pPr/>
              <a:t>2</a:t>
            </a:fld>
            <a:r>
              <a:rPr lang="en-US" dirty="0"/>
              <a:t> | Permanent Capital Vehicles: An Overview of Alternative Structures and Terms</a:t>
            </a:r>
          </a:p>
        </p:txBody>
      </p:sp>
      <p:sp>
        <p:nvSpPr>
          <p:cNvPr id="4" name="Title 3">
            <a:extLst>
              <a:ext uri="{FF2B5EF4-FFF2-40B4-BE49-F238E27FC236}">
                <a16:creationId xmlns:a16="http://schemas.microsoft.com/office/drawing/2014/main" id="{24C68A04-0829-4981-9347-0C97100E2F58}"/>
              </a:ext>
            </a:extLst>
          </p:cNvPr>
          <p:cNvSpPr>
            <a:spLocks noGrp="1"/>
          </p:cNvSpPr>
          <p:nvPr>
            <p:ph type="title"/>
          </p:nvPr>
        </p:nvSpPr>
        <p:spPr>
          <a:xfrm>
            <a:off x="759714" y="440677"/>
            <a:ext cx="10671048" cy="430887"/>
          </a:xfrm>
        </p:spPr>
        <p:txBody>
          <a:bodyPr/>
          <a:lstStyle/>
          <a:p>
            <a:r>
              <a:rPr lang="en-US" dirty="0"/>
              <a:t>Table of Contents</a:t>
            </a:r>
          </a:p>
        </p:txBody>
      </p:sp>
      <p:sp>
        <p:nvSpPr>
          <p:cNvPr id="5" name="Content Placeholder 1">
            <a:extLst>
              <a:ext uri="{FF2B5EF4-FFF2-40B4-BE49-F238E27FC236}">
                <a16:creationId xmlns:a16="http://schemas.microsoft.com/office/drawing/2014/main" id="{8C5169AE-82D5-DC4A-8BD8-9FEA1C3B0A1C}"/>
              </a:ext>
            </a:extLst>
          </p:cNvPr>
          <p:cNvSpPr txBox="1">
            <a:spLocks/>
          </p:cNvSpPr>
          <p:nvPr/>
        </p:nvSpPr>
        <p:spPr>
          <a:xfrm>
            <a:off x="6003527" y="1425286"/>
            <a:ext cx="5427235" cy="45183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latin typeface="Noto Serif" panose="02020502060505020204" pitchFamily="18" charset="0"/>
                <a:ea typeface="Noto Serif" panose="02020502060505020204" pitchFamily="18" charset="0"/>
                <a:cs typeface="Noto Serif" panose="02020502060505020204" pitchFamily="18" charset="0"/>
              </a:rPr>
              <a:t>Option 4 | </a:t>
            </a:r>
            <a:r>
              <a:rPr lang="en-US" sz="2000" dirty="0">
                <a:latin typeface="Noto Serif" panose="02020502060505020204" pitchFamily="18" charset="0"/>
                <a:ea typeface="Noto Serif" panose="02020502060505020204" pitchFamily="18" charset="0"/>
                <a:cs typeface="Noto Serif" panose="02020502060505020204" pitchFamily="18" charset="0"/>
              </a:rPr>
              <a:t>Open-ended Fund</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Considerations</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Advantages &amp; Disadvantages</a:t>
            </a:r>
          </a:p>
          <a:p>
            <a:pPr marL="457200" lvl="1" indent="0">
              <a:buNone/>
            </a:pPr>
            <a:endParaRPr lang="en-US" sz="1800" dirty="0">
              <a:latin typeface="Noto Serif" panose="02020502060505020204" pitchFamily="18" charset="0"/>
              <a:ea typeface="Noto Serif" panose="02020502060505020204" pitchFamily="18" charset="0"/>
              <a:cs typeface="Noto Serif" panose="02020502060505020204" pitchFamily="18" charset="0"/>
            </a:endParaRPr>
          </a:p>
          <a:p>
            <a:pPr marL="0" indent="0">
              <a:buNone/>
            </a:pPr>
            <a:r>
              <a:rPr lang="en-US" sz="2000" b="1" dirty="0">
                <a:latin typeface="Noto Serif" panose="02020502060505020204" pitchFamily="18" charset="0"/>
                <a:ea typeface="Noto Serif" panose="02020502060505020204" pitchFamily="18" charset="0"/>
                <a:cs typeface="Noto Serif" panose="02020502060505020204" pitchFamily="18" charset="0"/>
              </a:rPr>
              <a:t>Option 5 | </a:t>
            </a:r>
            <a:r>
              <a:rPr lang="en-US" sz="2000" dirty="0">
                <a:latin typeface="Noto Serif" panose="02020502060505020204" pitchFamily="18" charset="0"/>
                <a:ea typeface="Noto Serif" panose="02020502060505020204" pitchFamily="18" charset="0"/>
                <a:cs typeface="Noto Serif" panose="02020502060505020204" pitchFamily="18" charset="0"/>
              </a:rPr>
              <a:t>Public Holding Company</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Considerations</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Advantages &amp; Disadvantages</a:t>
            </a:r>
          </a:p>
          <a:p>
            <a:pPr marL="457200" lvl="1" indent="0">
              <a:buNone/>
            </a:pPr>
            <a:endParaRPr lang="en-US" sz="1800" dirty="0">
              <a:latin typeface="Noto Serif" panose="02020502060505020204" pitchFamily="18" charset="0"/>
              <a:ea typeface="Noto Serif" panose="02020502060505020204" pitchFamily="18" charset="0"/>
              <a:cs typeface="Noto Serif" panose="02020502060505020204" pitchFamily="18" charset="0"/>
            </a:endParaRPr>
          </a:p>
          <a:p>
            <a:pPr marL="0" indent="0">
              <a:buNone/>
            </a:pPr>
            <a:r>
              <a:rPr lang="en-US" sz="2000" b="1" dirty="0">
                <a:latin typeface="Noto Serif" panose="02020502060505020204" pitchFamily="18" charset="0"/>
                <a:ea typeface="Noto Serif" panose="02020502060505020204" pitchFamily="18" charset="0"/>
                <a:cs typeface="Noto Serif" panose="02020502060505020204" pitchFamily="18" charset="0"/>
              </a:rPr>
              <a:t>Option 6 | </a:t>
            </a:r>
            <a:r>
              <a:rPr lang="en-US" dirty="0">
                <a:latin typeface="Noto Serif" panose="02020502060505020204" pitchFamily="18" charset="0"/>
                <a:ea typeface="Noto Serif" panose="02020502060505020204" pitchFamily="18" charset="0"/>
                <a:cs typeface="Noto Serif" panose="02020502060505020204" pitchFamily="18" charset="0"/>
              </a:rPr>
              <a:t>Series Partnership / Umbrella Fund</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Considerations</a:t>
            </a:r>
          </a:p>
          <a:p>
            <a:pPr marL="457200" lvl="1" indent="0">
              <a:buNone/>
            </a:pPr>
            <a:r>
              <a:rPr lang="en-US" altLang="zh-CN" sz="1800" i="1" dirty="0">
                <a:latin typeface="Noto Serif" panose="02020502060505020204" pitchFamily="18" charset="0"/>
                <a:ea typeface="Noto Serif" panose="02020502060505020204" pitchFamily="18" charset="0"/>
                <a:cs typeface="Noto Serif" panose="02020502060505020204" pitchFamily="18" charset="0"/>
              </a:rPr>
              <a:t>Advantages &amp; Disadvantages</a:t>
            </a:r>
            <a:endParaRPr lang="en-US" sz="1800" i="1" dirty="0">
              <a:latin typeface="Noto Serif" panose="02020502060505020204" pitchFamily="18" charset="0"/>
              <a:ea typeface="Noto Serif" panose="02020502060505020204" pitchFamily="18" charset="0"/>
              <a:cs typeface="Noto Serif" panose="02020502060505020204" pitchFamily="18" charset="0"/>
            </a:endParaRPr>
          </a:p>
        </p:txBody>
      </p:sp>
    </p:spTree>
    <p:extLst>
      <p:ext uri="{BB962C8B-B14F-4D97-AF65-F5344CB8AC3E}">
        <p14:creationId xmlns:p14="http://schemas.microsoft.com/office/powerpoint/2010/main" val="268040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3C45-23A8-410D-8F74-92539D605B0C}"/>
              </a:ext>
            </a:extLst>
          </p:cNvPr>
          <p:cNvSpPr>
            <a:spLocks noGrp="1"/>
          </p:cNvSpPr>
          <p:nvPr>
            <p:ph type="title"/>
          </p:nvPr>
        </p:nvSpPr>
        <p:spPr>
          <a:xfrm>
            <a:off x="759714" y="440677"/>
            <a:ext cx="10671048" cy="430887"/>
          </a:xfrm>
        </p:spPr>
        <p:txBody>
          <a:bodyPr/>
          <a:lstStyle/>
          <a:p>
            <a:r>
              <a:rPr lang="en-US" altLang="zh-CN" b="1" dirty="0"/>
              <a:t>Option 1 | </a:t>
            </a:r>
            <a:r>
              <a:rPr lang="en-US" altLang="zh-CN" dirty="0"/>
              <a:t>Private Holding Company</a:t>
            </a:r>
            <a:endParaRPr lang="en-US" dirty="0"/>
          </a:p>
        </p:txBody>
      </p:sp>
      <p:sp>
        <p:nvSpPr>
          <p:cNvPr id="3" name="Slide Number Placeholder 2">
            <a:extLst>
              <a:ext uri="{FF2B5EF4-FFF2-40B4-BE49-F238E27FC236}">
                <a16:creationId xmlns:a16="http://schemas.microsoft.com/office/drawing/2014/main" id="{5B440C60-C63A-4A49-9CF8-11D9F19C2447}"/>
              </a:ext>
            </a:extLst>
          </p:cNvPr>
          <p:cNvSpPr>
            <a:spLocks noGrp="1"/>
          </p:cNvSpPr>
          <p:nvPr>
            <p:ph type="sldNum" sz="quarter" idx="4"/>
          </p:nvPr>
        </p:nvSpPr>
        <p:spPr/>
        <p:txBody>
          <a:bodyPr/>
          <a:lstStyle/>
          <a:p>
            <a:fld id="{54721A9B-34A7-4855-82EE-AAF4BC367DA2}" type="slidenum">
              <a:rPr lang="en-US"/>
              <a:pPr/>
              <a:t>3</a:t>
            </a:fld>
            <a:r>
              <a:rPr lang="en-US" dirty="0"/>
              <a:t> | Permanent Capital Vehicles: An Overview of Alternative Structures and Terms</a:t>
            </a:r>
          </a:p>
        </p:txBody>
      </p:sp>
      <p:cxnSp>
        <p:nvCxnSpPr>
          <p:cNvPr id="4" name="Straight Arrow Connector 3">
            <a:extLst>
              <a:ext uri="{FF2B5EF4-FFF2-40B4-BE49-F238E27FC236}">
                <a16:creationId xmlns:a16="http://schemas.microsoft.com/office/drawing/2014/main" id="{18539075-9380-41CD-A6C8-172D15F5EAFD}"/>
              </a:ext>
            </a:extLst>
          </p:cNvPr>
          <p:cNvCxnSpPr/>
          <p:nvPr/>
        </p:nvCxnSpPr>
        <p:spPr>
          <a:xfrm flipV="1">
            <a:off x="4108405" y="1816482"/>
            <a:ext cx="0" cy="1710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14DC8F7A-599A-44F4-9C60-49C91FD9CA96}"/>
              </a:ext>
            </a:extLst>
          </p:cNvPr>
          <p:cNvCxnSpPr/>
          <p:nvPr/>
        </p:nvCxnSpPr>
        <p:spPr>
          <a:xfrm flipH="1">
            <a:off x="3965774" y="1818620"/>
            <a:ext cx="1" cy="1710113"/>
          </a:xfrm>
          <a:prstGeom prst="line">
            <a:avLst/>
          </a:prstGeom>
          <a:ln>
            <a:prstDash val="lgDash"/>
          </a:ln>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61B05654-A524-4795-A3AB-FBC64D126E7B}"/>
              </a:ext>
            </a:extLst>
          </p:cNvPr>
          <p:cNvCxnSpPr/>
          <p:nvPr/>
        </p:nvCxnSpPr>
        <p:spPr>
          <a:xfrm flipV="1">
            <a:off x="2666402" y="3155567"/>
            <a:ext cx="0" cy="374519"/>
          </a:xfrm>
          <a:prstGeom prst="line">
            <a:avLst/>
          </a:prstGeom>
          <a:ln/>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7241C066-5678-479B-AF94-145B62C9B14B}"/>
              </a:ext>
            </a:extLst>
          </p:cNvPr>
          <p:cNvSpPr/>
          <p:nvPr/>
        </p:nvSpPr>
        <p:spPr>
          <a:xfrm>
            <a:off x="2157244" y="3526595"/>
            <a:ext cx="8250445" cy="637676"/>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solidFill>
                <a:schemeClr val="bg1"/>
              </a:solidFill>
            </a:endParaRPr>
          </a:p>
          <a:p>
            <a:pPr algn="ctr"/>
            <a:r>
              <a:rPr lang="en-US" altLang="zh-CN" sz="1200" b="1" dirty="0">
                <a:solidFill>
                  <a:schemeClr val="bg1"/>
                </a:solidFill>
              </a:rPr>
              <a:t>Holding Company </a:t>
            </a:r>
          </a:p>
          <a:p>
            <a:pPr algn="ctr"/>
            <a:endParaRPr lang="zh-CN" altLang="en-US" sz="1200" b="1" dirty="0">
              <a:solidFill>
                <a:schemeClr val="bg1"/>
              </a:solidFill>
            </a:endParaRPr>
          </a:p>
        </p:txBody>
      </p:sp>
      <p:cxnSp>
        <p:nvCxnSpPr>
          <p:cNvPr id="8" name="Straight Connector 7">
            <a:extLst>
              <a:ext uri="{FF2B5EF4-FFF2-40B4-BE49-F238E27FC236}">
                <a16:creationId xmlns:a16="http://schemas.microsoft.com/office/drawing/2014/main" id="{35666201-B701-4923-8044-1327314F0B75}"/>
              </a:ext>
            </a:extLst>
          </p:cNvPr>
          <p:cNvCxnSpPr/>
          <p:nvPr/>
        </p:nvCxnSpPr>
        <p:spPr>
          <a:xfrm flipV="1">
            <a:off x="2758747" y="4162551"/>
            <a:ext cx="0" cy="1501878"/>
          </a:xfrm>
          <a:prstGeom prst="line">
            <a:avLst/>
          </a:prstGeom>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430CC2CB-31AE-4084-A6C2-5BA74AEE441D}"/>
              </a:ext>
            </a:extLst>
          </p:cNvPr>
          <p:cNvSpPr/>
          <p:nvPr/>
        </p:nvSpPr>
        <p:spPr>
          <a:xfrm>
            <a:off x="2157243" y="5335018"/>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A</a:t>
            </a:r>
          </a:p>
        </p:txBody>
      </p:sp>
      <p:sp>
        <p:nvSpPr>
          <p:cNvPr id="10" name="Rectangle 9">
            <a:extLst>
              <a:ext uri="{FF2B5EF4-FFF2-40B4-BE49-F238E27FC236}">
                <a16:creationId xmlns:a16="http://schemas.microsoft.com/office/drawing/2014/main" id="{546F457A-65FF-434A-83DC-861E876AE998}"/>
              </a:ext>
            </a:extLst>
          </p:cNvPr>
          <p:cNvSpPr/>
          <p:nvPr/>
        </p:nvSpPr>
        <p:spPr>
          <a:xfrm>
            <a:off x="2362820" y="1182297"/>
            <a:ext cx="7741290" cy="63767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Manager </a:t>
            </a:r>
          </a:p>
          <a:p>
            <a:pPr algn="ctr"/>
            <a:endParaRPr lang="zh-CN" altLang="en-US" sz="1200" b="1" dirty="0"/>
          </a:p>
        </p:txBody>
      </p:sp>
      <p:sp>
        <p:nvSpPr>
          <p:cNvPr id="11" name="Rectangle 10">
            <a:extLst>
              <a:ext uri="{FF2B5EF4-FFF2-40B4-BE49-F238E27FC236}">
                <a16:creationId xmlns:a16="http://schemas.microsoft.com/office/drawing/2014/main" id="{3673AA68-313A-40E3-A26A-F4795F24C4CE}"/>
              </a:ext>
            </a:extLst>
          </p:cNvPr>
          <p:cNvSpPr/>
          <p:nvPr/>
        </p:nvSpPr>
        <p:spPr>
          <a:xfrm>
            <a:off x="2287601" y="2507242"/>
            <a:ext cx="1289605" cy="637676"/>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GP </a:t>
            </a:r>
          </a:p>
          <a:p>
            <a:pPr algn="ctr"/>
            <a:endParaRPr lang="zh-CN" altLang="en-US" sz="1200" b="1" dirty="0"/>
          </a:p>
        </p:txBody>
      </p:sp>
      <p:sp>
        <p:nvSpPr>
          <p:cNvPr id="12" name="TextBox 11">
            <a:extLst>
              <a:ext uri="{FF2B5EF4-FFF2-40B4-BE49-F238E27FC236}">
                <a16:creationId xmlns:a16="http://schemas.microsoft.com/office/drawing/2014/main" id="{B754CE55-1641-4541-8FE8-51F4025480F4}"/>
              </a:ext>
            </a:extLst>
          </p:cNvPr>
          <p:cNvSpPr txBox="1"/>
          <p:nvPr/>
        </p:nvSpPr>
        <p:spPr>
          <a:xfrm>
            <a:off x="4078665" y="1947911"/>
            <a:ext cx="1142585" cy="400110"/>
          </a:xfrm>
          <a:prstGeom prst="rect">
            <a:avLst/>
          </a:prstGeom>
          <a:noFill/>
        </p:spPr>
        <p:txBody>
          <a:bodyPr wrap="square" rtlCol="0">
            <a:spAutoFit/>
          </a:bodyPr>
          <a:lstStyle/>
          <a:p>
            <a:r>
              <a:rPr lang="en-US" sz="1000" b="1" dirty="0"/>
              <a:t>Management Fee</a:t>
            </a:r>
          </a:p>
        </p:txBody>
      </p:sp>
      <p:sp>
        <p:nvSpPr>
          <p:cNvPr id="13" name="TextBox 12">
            <a:extLst>
              <a:ext uri="{FF2B5EF4-FFF2-40B4-BE49-F238E27FC236}">
                <a16:creationId xmlns:a16="http://schemas.microsoft.com/office/drawing/2014/main" id="{EF039B7F-AE7F-4B1C-BC63-2BFF2275DCFB}"/>
              </a:ext>
            </a:extLst>
          </p:cNvPr>
          <p:cNvSpPr txBox="1"/>
          <p:nvPr/>
        </p:nvSpPr>
        <p:spPr>
          <a:xfrm>
            <a:off x="2827618" y="3135381"/>
            <a:ext cx="934970" cy="400110"/>
          </a:xfrm>
          <a:prstGeom prst="rect">
            <a:avLst/>
          </a:prstGeom>
          <a:noFill/>
        </p:spPr>
        <p:txBody>
          <a:bodyPr wrap="square" rtlCol="0">
            <a:spAutoFit/>
          </a:bodyPr>
          <a:lstStyle/>
          <a:p>
            <a:r>
              <a:rPr lang="en-US" sz="1000" b="1" dirty="0"/>
              <a:t>Carried Interest</a:t>
            </a:r>
          </a:p>
        </p:txBody>
      </p:sp>
      <p:cxnSp>
        <p:nvCxnSpPr>
          <p:cNvPr id="14" name="Straight Connector 13">
            <a:extLst>
              <a:ext uri="{FF2B5EF4-FFF2-40B4-BE49-F238E27FC236}">
                <a16:creationId xmlns:a16="http://schemas.microsoft.com/office/drawing/2014/main" id="{1C6E61DC-8CA9-4DA6-A429-75A911074214}"/>
              </a:ext>
            </a:extLst>
          </p:cNvPr>
          <p:cNvCxnSpPr/>
          <p:nvPr/>
        </p:nvCxnSpPr>
        <p:spPr>
          <a:xfrm flipV="1">
            <a:off x="4086628" y="4178915"/>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222B9559-EE8D-4D47-B130-A71F0653F71D}"/>
              </a:ext>
            </a:extLst>
          </p:cNvPr>
          <p:cNvCxnSpPr/>
          <p:nvPr/>
        </p:nvCxnSpPr>
        <p:spPr>
          <a:xfrm flipV="1">
            <a:off x="5575649" y="4164271"/>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87F48E8C-3A6F-4663-B41A-18FDE98E75A5}"/>
              </a:ext>
            </a:extLst>
          </p:cNvPr>
          <p:cNvCxnSpPr/>
          <p:nvPr/>
        </p:nvCxnSpPr>
        <p:spPr>
          <a:xfrm flipV="1">
            <a:off x="6963565" y="4151978"/>
            <a:ext cx="0" cy="1501878"/>
          </a:xfrm>
          <a:prstGeom prst="line">
            <a:avLst/>
          </a:prstGeom>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2AD19D67-9F2A-4476-B01F-1000718E7CB1}"/>
              </a:ext>
            </a:extLst>
          </p:cNvPr>
          <p:cNvCxnSpPr/>
          <p:nvPr/>
        </p:nvCxnSpPr>
        <p:spPr>
          <a:xfrm flipV="1">
            <a:off x="8358525" y="4139938"/>
            <a:ext cx="0" cy="1501878"/>
          </a:xfrm>
          <a:prstGeom prst="line">
            <a:avLst/>
          </a:prstGeom>
          <a:ln/>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1F3AC16A-9CF6-4C48-A06D-6900B768F41E}"/>
              </a:ext>
            </a:extLst>
          </p:cNvPr>
          <p:cNvSpPr txBox="1"/>
          <p:nvPr/>
        </p:nvSpPr>
        <p:spPr>
          <a:xfrm>
            <a:off x="4615101" y="2752326"/>
            <a:ext cx="1582307" cy="246221"/>
          </a:xfrm>
          <a:prstGeom prst="rect">
            <a:avLst/>
          </a:prstGeom>
          <a:noFill/>
        </p:spPr>
        <p:txBody>
          <a:bodyPr wrap="square" rtlCol="0">
            <a:spAutoFit/>
          </a:bodyPr>
          <a:lstStyle/>
          <a:p>
            <a:pPr algn="ctr"/>
            <a:r>
              <a:rPr lang="en-US" sz="1000" b="1" dirty="0"/>
              <a:t>Third-party LPs</a:t>
            </a:r>
          </a:p>
        </p:txBody>
      </p:sp>
      <p:cxnSp>
        <p:nvCxnSpPr>
          <p:cNvPr id="19" name="Straight Connector 18">
            <a:extLst>
              <a:ext uri="{FF2B5EF4-FFF2-40B4-BE49-F238E27FC236}">
                <a16:creationId xmlns:a16="http://schemas.microsoft.com/office/drawing/2014/main" id="{B2F2980F-2BFD-4566-8A86-CEACD36708BF}"/>
              </a:ext>
            </a:extLst>
          </p:cNvPr>
          <p:cNvCxnSpPr/>
          <p:nvPr/>
        </p:nvCxnSpPr>
        <p:spPr>
          <a:xfrm flipV="1">
            <a:off x="5347479" y="3120707"/>
            <a:ext cx="0" cy="374519"/>
          </a:xfrm>
          <a:prstGeom prst="line">
            <a:avLst/>
          </a:prstGeom>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B58F5811-D58C-4E22-B163-CDCF5565C0E7}"/>
              </a:ext>
            </a:extLst>
          </p:cNvPr>
          <p:cNvCxnSpPr/>
          <p:nvPr/>
        </p:nvCxnSpPr>
        <p:spPr>
          <a:xfrm flipV="1">
            <a:off x="9800530" y="4178915"/>
            <a:ext cx="0" cy="1501878"/>
          </a:xfrm>
          <a:prstGeom prst="line">
            <a:avLst/>
          </a:prstGeom>
          <a:ln/>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0C6081FE-D692-46CD-934D-4BE99AFB6741}"/>
              </a:ext>
            </a:extLst>
          </p:cNvPr>
          <p:cNvSpPr/>
          <p:nvPr/>
        </p:nvSpPr>
        <p:spPr>
          <a:xfrm>
            <a:off x="3540697" y="5335017"/>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B</a:t>
            </a:r>
          </a:p>
        </p:txBody>
      </p:sp>
      <p:sp>
        <p:nvSpPr>
          <p:cNvPr id="22" name="Rectangle 21">
            <a:extLst>
              <a:ext uri="{FF2B5EF4-FFF2-40B4-BE49-F238E27FC236}">
                <a16:creationId xmlns:a16="http://schemas.microsoft.com/office/drawing/2014/main" id="{7E78F1F5-4870-4160-8030-932615A1EE5A}"/>
              </a:ext>
            </a:extLst>
          </p:cNvPr>
          <p:cNvSpPr/>
          <p:nvPr/>
        </p:nvSpPr>
        <p:spPr>
          <a:xfrm>
            <a:off x="4970889" y="5335016"/>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C</a:t>
            </a:r>
          </a:p>
        </p:txBody>
      </p:sp>
      <p:sp>
        <p:nvSpPr>
          <p:cNvPr id="23" name="Rectangle 22">
            <a:extLst>
              <a:ext uri="{FF2B5EF4-FFF2-40B4-BE49-F238E27FC236}">
                <a16:creationId xmlns:a16="http://schemas.microsoft.com/office/drawing/2014/main" id="{3CA2ABB0-BD29-4806-A2E2-30D6FD1C5589}"/>
              </a:ext>
            </a:extLst>
          </p:cNvPr>
          <p:cNvSpPr/>
          <p:nvPr/>
        </p:nvSpPr>
        <p:spPr>
          <a:xfrm>
            <a:off x="6385255" y="5322979"/>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D</a:t>
            </a:r>
          </a:p>
        </p:txBody>
      </p:sp>
      <p:sp>
        <p:nvSpPr>
          <p:cNvPr id="24" name="Rectangle 23">
            <a:extLst>
              <a:ext uri="{FF2B5EF4-FFF2-40B4-BE49-F238E27FC236}">
                <a16:creationId xmlns:a16="http://schemas.microsoft.com/office/drawing/2014/main" id="{9C769F71-9BAF-4AC9-A8CF-CB040F482026}"/>
              </a:ext>
            </a:extLst>
          </p:cNvPr>
          <p:cNvSpPr/>
          <p:nvPr/>
        </p:nvSpPr>
        <p:spPr>
          <a:xfrm>
            <a:off x="7827260" y="5322978"/>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E</a:t>
            </a:r>
          </a:p>
        </p:txBody>
      </p:sp>
      <p:sp>
        <p:nvSpPr>
          <p:cNvPr id="25" name="Rectangle 24">
            <a:extLst>
              <a:ext uri="{FF2B5EF4-FFF2-40B4-BE49-F238E27FC236}">
                <a16:creationId xmlns:a16="http://schemas.microsoft.com/office/drawing/2014/main" id="{B9943D67-736A-4E47-93A9-F13898D3F233}"/>
              </a:ext>
            </a:extLst>
          </p:cNvPr>
          <p:cNvSpPr/>
          <p:nvPr/>
        </p:nvSpPr>
        <p:spPr>
          <a:xfrm>
            <a:off x="9221764" y="5322979"/>
            <a:ext cx="1203008" cy="63767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F</a:t>
            </a:r>
          </a:p>
        </p:txBody>
      </p:sp>
      <p:sp>
        <p:nvSpPr>
          <p:cNvPr id="28" name="TextBox 27">
            <a:extLst>
              <a:ext uri="{FF2B5EF4-FFF2-40B4-BE49-F238E27FC236}">
                <a16:creationId xmlns:a16="http://schemas.microsoft.com/office/drawing/2014/main" id="{A273E353-8906-4BE0-B4B1-B3135EFD31A4}"/>
              </a:ext>
            </a:extLst>
          </p:cNvPr>
          <p:cNvSpPr txBox="1"/>
          <p:nvPr/>
        </p:nvSpPr>
        <p:spPr>
          <a:xfrm>
            <a:off x="2900507" y="1947911"/>
            <a:ext cx="1065267" cy="400110"/>
          </a:xfrm>
          <a:prstGeom prst="rect">
            <a:avLst/>
          </a:prstGeom>
          <a:noFill/>
        </p:spPr>
        <p:txBody>
          <a:bodyPr wrap="square" rtlCol="0">
            <a:spAutoFit/>
          </a:bodyPr>
          <a:lstStyle/>
          <a:p>
            <a:pPr algn="r"/>
            <a:r>
              <a:rPr lang="en-US" sz="1000" b="1" dirty="0"/>
              <a:t>Management Agreement</a:t>
            </a:r>
          </a:p>
        </p:txBody>
      </p:sp>
    </p:spTree>
    <p:extLst>
      <p:ext uri="{BB962C8B-B14F-4D97-AF65-F5344CB8AC3E}">
        <p14:creationId xmlns:p14="http://schemas.microsoft.com/office/powerpoint/2010/main" val="44496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4" y="1226817"/>
            <a:ext cx="5336286" cy="4911983"/>
          </a:xfrm>
        </p:spPr>
        <p:txBody>
          <a:bodyPr>
            <a:noAutofit/>
          </a:bodyPr>
          <a:lstStyle/>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Structure Explanation</a:t>
            </a:r>
          </a:p>
          <a:p>
            <a:pPr>
              <a:lnSpc>
                <a:spcPct val="120000"/>
              </a:lnSpc>
              <a:spcBef>
                <a:spcPts val="0"/>
              </a:spcBef>
            </a:pPr>
            <a:r>
              <a:rPr lang="en-US" sz="1400" dirty="0"/>
              <a:t>Privately-held permanent capital vehicle, which could be either a partnership or limited (liability) company</a:t>
            </a:r>
          </a:p>
          <a:p>
            <a:pPr>
              <a:lnSpc>
                <a:spcPct val="120000"/>
              </a:lnSpc>
              <a:spcBef>
                <a:spcPts val="0"/>
              </a:spcBef>
              <a:spcAft>
                <a:spcPts val="0"/>
              </a:spcAft>
            </a:pPr>
            <a:r>
              <a:rPr lang="en-US" sz="1400" dirty="0"/>
              <a:t>As capital from existing investors is drawn down, vehicle may admit additional investors (likely after a right of first offer to existing investors) who may pay an increased per-unit price </a:t>
            </a:r>
          </a:p>
          <a:p>
            <a:pPr>
              <a:lnSpc>
                <a:spcPct val="120000"/>
              </a:lnSpc>
              <a:spcBef>
                <a:spcPts val="0"/>
              </a:spcBef>
              <a:spcAft>
                <a:spcPts val="0"/>
              </a:spcAft>
            </a:pPr>
            <a:r>
              <a:rPr lang="en-US" sz="1400" dirty="0"/>
              <a:t>Capital from investors may be contributed up-front or drawn down over time</a:t>
            </a:r>
          </a:p>
          <a:p>
            <a:pPr>
              <a:lnSpc>
                <a:spcPct val="120000"/>
              </a:lnSpc>
              <a:spcBef>
                <a:spcPts val="0"/>
              </a:spcBef>
              <a:spcAft>
                <a:spcPts val="0"/>
              </a:spcAft>
            </a:pPr>
            <a:r>
              <a:rPr lang="en-US" sz="1400" dirty="0"/>
              <a:t>Can be managed either internally (board of directors, officers and employees) or externally by a third-party manager</a:t>
            </a:r>
          </a:p>
          <a:p>
            <a:pPr marL="0" indent="0">
              <a:lnSpc>
                <a:spcPct val="120000"/>
              </a:lnSpc>
              <a:spcBef>
                <a:spcPts val="0"/>
              </a:spcBef>
              <a:spcAft>
                <a:spcPts val="0"/>
              </a:spcAft>
              <a:buNone/>
            </a:pPr>
            <a:endParaRPr lang="en-US" sz="1400" b="1" u="sng" dirty="0"/>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LP Liquidity</a:t>
            </a:r>
          </a:p>
          <a:p>
            <a:pPr>
              <a:lnSpc>
                <a:spcPct val="120000"/>
              </a:lnSpc>
              <a:spcBef>
                <a:spcPts val="0"/>
              </a:spcBef>
              <a:spcAft>
                <a:spcPts val="0"/>
              </a:spcAft>
            </a:pPr>
            <a:r>
              <a:rPr lang="en-US" sz="1400" dirty="0"/>
              <a:t>Exit option upon secondary sale of LP’s investment or IPO </a:t>
            </a:r>
          </a:p>
          <a:p>
            <a:pPr>
              <a:lnSpc>
                <a:spcPct val="120000"/>
              </a:lnSpc>
              <a:spcBef>
                <a:spcPts val="0"/>
              </a:spcBef>
              <a:spcAft>
                <a:spcPts val="0"/>
              </a:spcAft>
            </a:pPr>
            <a:endParaRPr lang="en-US" sz="1400" dirty="0"/>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Investment Recovery</a:t>
            </a:r>
          </a:p>
          <a:p>
            <a:pPr>
              <a:lnSpc>
                <a:spcPct val="120000"/>
              </a:lnSpc>
              <a:spcBef>
                <a:spcPts val="0"/>
              </a:spcBef>
              <a:spcAft>
                <a:spcPts val="0"/>
              </a:spcAft>
            </a:pPr>
            <a:r>
              <a:rPr lang="en-US" sz="1400" dirty="0"/>
              <a:t>Current income/dividends</a:t>
            </a:r>
          </a:p>
          <a:p>
            <a:pPr>
              <a:lnSpc>
                <a:spcPct val="120000"/>
              </a:lnSpc>
              <a:spcBef>
                <a:spcPts val="0"/>
              </a:spcBef>
              <a:spcAft>
                <a:spcPts val="0"/>
              </a:spcAft>
            </a:pPr>
            <a:r>
              <a:rPr lang="en-US" sz="1400" dirty="0"/>
              <a:t>Reinvestment unlimited</a:t>
            </a:r>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5564886" cy="430887"/>
          </a:xfrm>
        </p:spPr>
        <p:txBody>
          <a:bodyPr anchor="ctr"/>
          <a:lstStyle/>
          <a:p>
            <a:r>
              <a:rPr lang="en-US" b="1" dirty="0"/>
              <a:t>Option 1 | </a:t>
            </a:r>
            <a:r>
              <a:rPr lang="en-US" altLang="zh-CN" dirty="0"/>
              <a:t>Private Holding Company</a:t>
            </a:r>
            <a:endParaRPr lang="en-US" sz="1800" i="1" dirty="0">
              <a:solidFill>
                <a:schemeClr val="bg2"/>
              </a:solidFill>
            </a:endParaRP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4</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F898B4E7-A8DA-6D4C-8E56-49105122136F}"/>
              </a:ext>
            </a:extLst>
          </p:cNvPr>
          <p:cNvSpPr txBox="1">
            <a:spLocks/>
          </p:cNvSpPr>
          <p:nvPr/>
        </p:nvSpPr>
        <p:spPr>
          <a:xfrm>
            <a:off x="6366387" y="1226817"/>
            <a:ext cx="5065899" cy="49119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Carried Interest and Management Fee</a:t>
            </a:r>
          </a:p>
          <a:p>
            <a:pPr>
              <a:lnSpc>
                <a:spcPct val="120000"/>
              </a:lnSpc>
              <a:spcBef>
                <a:spcPts val="0"/>
              </a:spcBef>
              <a:spcAft>
                <a:spcPts val="0"/>
              </a:spcAft>
            </a:pPr>
            <a:r>
              <a:rPr lang="en-US" sz="1400" dirty="0"/>
              <a:t>If managed internally, officers and employees will receive salaries and bonus</a:t>
            </a:r>
          </a:p>
          <a:p>
            <a:pPr>
              <a:lnSpc>
                <a:spcPct val="120000"/>
              </a:lnSpc>
              <a:spcBef>
                <a:spcPts val="0"/>
              </a:spcBef>
              <a:spcAft>
                <a:spcPts val="0"/>
              </a:spcAft>
            </a:pPr>
            <a:r>
              <a:rPr lang="en-US" sz="1400" dirty="0"/>
              <a:t>If managed externally, manager will receive a management fee from the permanent capital vehicle based on NAV</a:t>
            </a:r>
          </a:p>
          <a:p>
            <a:pPr>
              <a:lnSpc>
                <a:spcPct val="120000"/>
              </a:lnSpc>
              <a:spcBef>
                <a:spcPts val="0"/>
              </a:spcBef>
              <a:spcAft>
                <a:spcPts val="0"/>
              </a:spcAft>
            </a:pPr>
            <a:r>
              <a:rPr lang="en-US" sz="1400" dirty="0"/>
              <a:t>Carried interest/performance fee received via issuance of preferred units that are entitled to a percentage of all distributions (e.g. 20% after certain IRR or hurdle thresholds have been met upon a “calculation event” (i.e. sale of the permanent capital vehicle, IPO, liquidation of the permanent capital vehicle, or interim calculation dates to be determined as agreed))</a:t>
            </a:r>
          </a:p>
          <a:p>
            <a:pPr marL="0" indent="0">
              <a:lnSpc>
                <a:spcPct val="120000"/>
              </a:lnSpc>
              <a:spcBef>
                <a:spcPts val="0"/>
              </a:spcBef>
              <a:spcAft>
                <a:spcPts val="0"/>
              </a:spcAft>
              <a:buNone/>
            </a:pPr>
            <a:endParaRPr lang="en-US" sz="1400" dirty="0"/>
          </a:p>
          <a:p>
            <a:pPr marL="0" indent="0">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Tax</a:t>
            </a:r>
          </a:p>
          <a:p>
            <a:pPr>
              <a:spcBef>
                <a:spcPts val="0"/>
              </a:spcBef>
              <a:spcAft>
                <a:spcPts val="0"/>
              </a:spcAft>
            </a:pPr>
            <a:r>
              <a:rPr lang="en-US" sz="1400" dirty="0"/>
              <a:t>Parallel fund or AIV structure can be used to accommodate non-US (including sovereign) and US tax-exempt investors, using blockers as necessary</a:t>
            </a:r>
          </a:p>
        </p:txBody>
      </p:sp>
      <p:sp>
        <p:nvSpPr>
          <p:cNvPr id="12" name="Title 4">
            <a:extLst>
              <a:ext uri="{FF2B5EF4-FFF2-40B4-BE49-F238E27FC236}">
                <a16:creationId xmlns:a16="http://schemas.microsoft.com/office/drawing/2014/main" id="{F0FE2B04-58A0-734D-9580-7D478F09194B}"/>
              </a:ext>
            </a:extLst>
          </p:cNvPr>
          <p:cNvSpPr txBox="1">
            <a:spLocks/>
          </p:cNvSpPr>
          <p:nvPr/>
        </p:nvSpPr>
        <p:spPr>
          <a:xfrm>
            <a:off x="8392951" y="486202"/>
            <a:ext cx="2981460"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Considerations</a:t>
            </a:r>
          </a:p>
        </p:txBody>
      </p:sp>
    </p:spTree>
    <p:extLst>
      <p:ext uri="{BB962C8B-B14F-4D97-AF65-F5344CB8AC3E}">
        <p14:creationId xmlns:p14="http://schemas.microsoft.com/office/powerpoint/2010/main" val="48621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3" y="1937330"/>
            <a:ext cx="4825004" cy="3202481"/>
          </a:xfrm>
        </p:spPr>
        <p:txBody>
          <a:bodyPr>
            <a:noAutofit/>
          </a:body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Advantages</a:t>
            </a:r>
            <a:endParaRPr lang="en-US" sz="1400" b="1" u="sng" dirty="0"/>
          </a:p>
          <a:p>
            <a:pPr>
              <a:lnSpc>
                <a:spcPct val="120000"/>
              </a:lnSpc>
              <a:spcBef>
                <a:spcPts val="0"/>
              </a:spcBef>
              <a:spcAft>
                <a:spcPts val="0"/>
              </a:spcAft>
            </a:pPr>
            <a:r>
              <a:rPr lang="en-US" sz="1400" dirty="0"/>
              <a:t>Subject to minimal regulatory restrictions provided certain requirements are complied with (e.g. private offering to accredited investors and qualified purchasers)</a:t>
            </a:r>
          </a:p>
          <a:p>
            <a:pPr>
              <a:lnSpc>
                <a:spcPct val="120000"/>
              </a:lnSpc>
              <a:spcBef>
                <a:spcPts val="0"/>
              </a:spcBef>
              <a:spcAft>
                <a:spcPts val="0"/>
              </a:spcAft>
            </a:pPr>
            <a:r>
              <a:rPr lang="en-US" sz="1400" dirty="0"/>
              <a:t>Establishment of one vehicle and one set of “house” vehicles reduces establishment costs</a:t>
            </a:r>
          </a:p>
          <a:p>
            <a:pPr>
              <a:lnSpc>
                <a:spcPct val="120000"/>
              </a:lnSpc>
              <a:spcBef>
                <a:spcPts val="0"/>
              </a:spcBef>
              <a:spcAft>
                <a:spcPts val="0"/>
              </a:spcAft>
            </a:pPr>
            <a:r>
              <a:rPr lang="en-US" sz="1400" dirty="0"/>
              <a:t>Possibility of a third party manager that could accrue track record and manage multiple platforms </a:t>
            </a:r>
            <a:endParaRPr lang="en-US" sz="1400" cap="all" dirty="0">
              <a:solidFill>
                <a:srgbClr val="FF0000"/>
              </a:solidFill>
            </a:endParaRPr>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5202786" cy="430887"/>
          </a:xfrm>
        </p:spPr>
        <p:txBody>
          <a:bodyPr/>
          <a:lstStyle/>
          <a:p>
            <a:r>
              <a:rPr lang="en-US" b="1" dirty="0"/>
              <a:t>Option 1 | </a:t>
            </a:r>
            <a:r>
              <a:rPr lang="en-US" altLang="zh-CN" dirty="0"/>
              <a:t>Private Holding Company</a:t>
            </a:r>
            <a:endParaRPr lang="en-US" i="1" dirty="0">
              <a:solidFill>
                <a:schemeClr val="bg2"/>
              </a:solidFill>
            </a:endParaRPr>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5</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7B0BC195-1DD6-874B-B2B6-F1B758B3CB0B}"/>
              </a:ext>
            </a:extLst>
          </p:cNvPr>
          <p:cNvSpPr txBox="1">
            <a:spLocks/>
          </p:cNvSpPr>
          <p:nvPr/>
        </p:nvSpPr>
        <p:spPr>
          <a:xfrm>
            <a:off x="6607285" y="1937331"/>
            <a:ext cx="4825009" cy="270737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Disadvantages</a:t>
            </a:r>
            <a:endParaRPr lang="en-US" sz="1400" b="1" u="sng" dirty="0"/>
          </a:p>
          <a:p>
            <a:pPr>
              <a:lnSpc>
                <a:spcPct val="120000"/>
              </a:lnSpc>
              <a:spcBef>
                <a:spcPts val="0"/>
              </a:spcBef>
              <a:spcAft>
                <a:spcPts val="0"/>
              </a:spcAft>
            </a:pPr>
            <a:r>
              <a:rPr lang="en-US" sz="1400" dirty="0"/>
              <a:t>Fundraising may be difficult with respect to LPs who want a built-in liquidity option</a:t>
            </a:r>
          </a:p>
          <a:p>
            <a:pPr>
              <a:lnSpc>
                <a:spcPct val="120000"/>
              </a:lnSpc>
              <a:spcBef>
                <a:spcPts val="0"/>
              </a:spcBef>
              <a:spcAft>
                <a:spcPts val="0"/>
              </a:spcAft>
            </a:pPr>
            <a:r>
              <a:rPr lang="en-US" sz="1400" dirty="0"/>
              <a:t>Lack of exit opportunity means that investors are less likely to be comfortable with consistent reinvestment of profits and may want to receive accrued income</a:t>
            </a:r>
          </a:p>
          <a:p>
            <a:pPr>
              <a:lnSpc>
                <a:spcPct val="120000"/>
              </a:lnSpc>
              <a:spcBef>
                <a:spcPts val="0"/>
              </a:spcBef>
              <a:spcAft>
                <a:spcPts val="0"/>
              </a:spcAft>
            </a:pPr>
            <a:r>
              <a:rPr lang="en-US" sz="1400" dirty="0"/>
              <a:t>Can only be offered to investors who meet the accredited investor and qualified purchaser criteria</a:t>
            </a:r>
          </a:p>
        </p:txBody>
      </p:sp>
      <p:cxnSp>
        <p:nvCxnSpPr>
          <p:cNvPr id="4" name="Straight Connector 3">
            <a:extLst>
              <a:ext uri="{FF2B5EF4-FFF2-40B4-BE49-F238E27FC236}">
                <a16:creationId xmlns:a16="http://schemas.microsoft.com/office/drawing/2014/main" id="{D6FB135C-3C3F-F44A-9563-8272B67EE743}"/>
              </a:ext>
            </a:extLst>
          </p:cNvPr>
          <p:cNvCxnSpPr>
            <a:cxnSpLocks/>
          </p:cNvCxnSpPr>
          <p:nvPr/>
        </p:nvCxnSpPr>
        <p:spPr>
          <a:xfrm>
            <a:off x="6070658" y="1937330"/>
            <a:ext cx="0" cy="2707370"/>
          </a:xfrm>
          <a:prstGeom prst="line">
            <a:avLst/>
          </a:prstGeom>
        </p:spPr>
        <p:style>
          <a:lnRef idx="1">
            <a:schemeClr val="dk1"/>
          </a:lnRef>
          <a:fillRef idx="0">
            <a:schemeClr val="dk1"/>
          </a:fillRef>
          <a:effectRef idx="0">
            <a:schemeClr val="dk1"/>
          </a:effectRef>
          <a:fontRef idx="minor">
            <a:schemeClr val="tx1"/>
          </a:fontRef>
        </p:style>
      </p:cxnSp>
      <p:sp>
        <p:nvSpPr>
          <p:cNvPr id="13" name="Title 4">
            <a:extLst>
              <a:ext uri="{FF2B5EF4-FFF2-40B4-BE49-F238E27FC236}">
                <a16:creationId xmlns:a16="http://schemas.microsoft.com/office/drawing/2014/main" id="{F5EA2F8D-D9E5-8845-A15E-0C126FAEF724}"/>
              </a:ext>
            </a:extLst>
          </p:cNvPr>
          <p:cNvSpPr txBox="1">
            <a:spLocks/>
          </p:cNvSpPr>
          <p:nvPr/>
        </p:nvSpPr>
        <p:spPr>
          <a:xfrm>
            <a:off x="7242577" y="486202"/>
            <a:ext cx="4131834"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Advantages &amp; Disadvantages</a:t>
            </a:r>
          </a:p>
        </p:txBody>
      </p:sp>
    </p:spTree>
    <p:extLst>
      <p:ext uri="{BB962C8B-B14F-4D97-AF65-F5344CB8AC3E}">
        <p14:creationId xmlns:p14="http://schemas.microsoft.com/office/powerpoint/2010/main" val="83844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CECDDB-D55E-48FA-8F82-EAE39D593604}"/>
              </a:ext>
            </a:extLst>
          </p:cNvPr>
          <p:cNvSpPr>
            <a:spLocks noGrp="1"/>
          </p:cNvSpPr>
          <p:nvPr>
            <p:ph type="title"/>
          </p:nvPr>
        </p:nvSpPr>
        <p:spPr>
          <a:xfrm>
            <a:off x="759714" y="440677"/>
            <a:ext cx="10671048" cy="430887"/>
          </a:xfrm>
        </p:spPr>
        <p:txBody>
          <a:bodyPr/>
          <a:lstStyle/>
          <a:p>
            <a:r>
              <a:rPr lang="en-US" b="1" dirty="0"/>
              <a:t>Option 2 | </a:t>
            </a:r>
            <a:r>
              <a:rPr lang="en-US" dirty="0"/>
              <a:t>Rollover Vehicles</a:t>
            </a:r>
          </a:p>
        </p:txBody>
      </p:sp>
      <p:sp>
        <p:nvSpPr>
          <p:cNvPr id="5" name="Slide Number Placeholder 4">
            <a:extLst>
              <a:ext uri="{FF2B5EF4-FFF2-40B4-BE49-F238E27FC236}">
                <a16:creationId xmlns:a16="http://schemas.microsoft.com/office/drawing/2014/main" id="{5239BD2B-2F26-4B39-85E5-1D9FD0C12038}"/>
              </a:ext>
            </a:extLst>
          </p:cNvPr>
          <p:cNvSpPr>
            <a:spLocks noGrp="1"/>
          </p:cNvSpPr>
          <p:nvPr>
            <p:ph type="sldNum" sz="quarter" idx="4"/>
          </p:nvPr>
        </p:nvSpPr>
        <p:spPr/>
        <p:txBody>
          <a:bodyPr/>
          <a:lstStyle/>
          <a:p>
            <a:fld id="{54721A9B-34A7-4855-82EE-AAF4BC367DA2}" type="slidenum">
              <a:rPr lang="en-US"/>
              <a:pPr/>
              <a:t>6</a:t>
            </a:fld>
            <a:r>
              <a:rPr lang="en-US" dirty="0"/>
              <a:t> | Permanent Capital Vehicles: An Overview of Alternative Structures and Terms</a:t>
            </a:r>
          </a:p>
        </p:txBody>
      </p:sp>
      <p:sp>
        <p:nvSpPr>
          <p:cNvPr id="45" name="Rectangle 44">
            <a:extLst>
              <a:ext uri="{FF2B5EF4-FFF2-40B4-BE49-F238E27FC236}">
                <a16:creationId xmlns:a16="http://schemas.microsoft.com/office/drawing/2014/main" id="{F518FA33-1F03-459D-BDE6-786FA6EA2E38}"/>
              </a:ext>
            </a:extLst>
          </p:cNvPr>
          <p:cNvSpPr/>
          <p:nvPr/>
        </p:nvSpPr>
        <p:spPr>
          <a:xfrm>
            <a:off x="2439485" y="3548726"/>
            <a:ext cx="2058555" cy="637676"/>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solidFill>
                <a:schemeClr val="bg1"/>
              </a:solidFill>
            </a:endParaRPr>
          </a:p>
          <a:p>
            <a:pPr algn="ctr"/>
            <a:r>
              <a:rPr lang="en-US" altLang="zh-CN" sz="1200" b="1" dirty="0">
                <a:solidFill>
                  <a:schemeClr val="bg1"/>
                </a:solidFill>
              </a:rPr>
              <a:t>Term-limited Vehicle I </a:t>
            </a:r>
          </a:p>
          <a:p>
            <a:pPr algn="ctr"/>
            <a:endParaRPr lang="zh-CN" altLang="en-US" sz="1200" b="1" dirty="0">
              <a:solidFill>
                <a:schemeClr val="bg1"/>
              </a:solidFill>
            </a:endParaRPr>
          </a:p>
        </p:txBody>
      </p:sp>
      <p:sp>
        <p:nvSpPr>
          <p:cNvPr id="46" name="Rectangle 45">
            <a:extLst>
              <a:ext uri="{FF2B5EF4-FFF2-40B4-BE49-F238E27FC236}">
                <a16:creationId xmlns:a16="http://schemas.microsoft.com/office/drawing/2014/main" id="{270EEA14-EAC0-47A6-9614-59A427E08548}"/>
              </a:ext>
            </a:extLst>
          </p:cNvPr>
          <p:cNvSpPr/>
          <p:nvPr/>
        </p:nvSpPr>
        <p:spPr>
          <a:xfrm>
            <a:off x="5029305" y="3533517"/>
            <a:ext cx="2155374" cy="637677"/>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solidFill>
                  <a:schemeClr val="bg1"/>
                </a:solidFill>
              </a:rPr>
              <a:t>Term-limited Vehicle II</a:t>
            </a:r>
          </a:p>
        </p:txBody>
      </p:sp>
      <p:cxnSp>
        <p:nvCxnSpPr>
          <p:cNvPr id="47" name="Straight Connector 46">
            <a:extLst>
              <a:ext uri="{FF2B5EF4-FFF2-40B4-BE49-F238E27FC236}">
                <a16:creationId xmlns:a16="http://schemas.microsoft.com/office/drawing/2014/main" id="{BE9218D4-3330-4884-B581-29F1C78C2C02}"/>
              </a:ext>
            </a:extLst>
          </p:cNvPr>
          <p:cNvCxnSpPr/>
          <p:nvPr/>
        </p:nvCxnSpPr>
        <p:spPr>
          <a:xfrm flipH="1" flipV="1">
            <a:off x="6898608" y="4172646"/>
            <a:ext cx="1" cy="997548"/>
          </a:xfrm>
          <a:prstGeom prst="line">
            <a:avLst/>
          </a:prstGeom>
          <a:ln/>
        </p:spPr>
        <p:style>
          <a:lnRef idx="2">
            <a:schemeClr val="dk1"/>
          </a:lnRef>
          <a:fillRef idx="0">
            <a:schemeClr val="dk1"/>
          </a:fillRef>
          <a:effectRef idx="1">
            <a:schemeClr val="dk1"/>
          </a:effectRef>
          <a:fontRef idx="minor">
            <a:schemeClr val="tx1"/>
          </a:fontRef>
        </p:style>
      </p:cxnSp>
      <p:sp>
        <p:nvSpPr>
          <p:cNvPr id="48" name="Rectangle 47">
            <a:extLst>
              <a:ext uri="{FF2B5EF4-FFF2-40B4-BE49-F238E27FC236}">
                <a16:creationId xmlns:a16="http://schemas.microsoft.com/office/drawing/2014/main" id="{51083FC8-EEBC-4276-9C2A-7734FA05DCC4}"/>
              </a:ext>
            </a:extLst>
          </p:cNvPr>
          <p:cNvSpPr/>
          <p:nvPr/>
        </p:nvSpPr>
        <p:spPr>
          <a:xfrm>
            <a:off x="7685629" y="3546373"/>
            <a:ext cx="2245583" cy="637677"/>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solidFill>
                  <a:schemeClr val="bg1"/>
                </a:solidFill>
              </a:rPr>
              <a:t>Term-limited Vehicle III</a:t>
            </a:r>
          </a:p>
        </p:txBody>
      </p:sp>
      <p:cxnSp>
        <p:nvCxnSpPr>
          <p:cNvPr id="49" name="Straight Connector 48">
            <a:extLst>
              <a:ext uri="{FF2B5EF4-FFF2-40B4-BE49-F238E27FC236}">
                <a16:creationId xmlns:a16="http://schemas.microsoft.com/office/drawing/2014/main" id="{5F25A252-906E-4547-B6AC-0EF9FC5DEDD4}"/>
              </a:ext>
            </a:extLst>
          </p:cNvPr>
          <p:cNvCxnSpPr/>
          <p:nvPr/>
        </p:nvCxnSpPr>
        <p:spPr>
          <a:xfrm flipV="1">
            <a:off x="2748537" y="4186402"/>
            <a:ext cx="0" cy="882521"/>
          </a:xfrm>
          <a:prstGeom prst="line">
            <a:avLst/>
          </a:prstGeom>
          <a:ln/>
        </p:spPr>
        <p:style>
          <a:lnRef idx="2">
            <a:schemeClr val="dk1"/>
          </a:lnRef>
          <a:fillRef idx="0">
            <a:schemeClr val="dk1"/>
          </a:fillRef>
          <a:effectRef idx="1">
            <a:schemeClr val="dk1"/>
          </a:effectRef>
          <a:fontRef idx="minor">
            <a:schemeClr val="tx1"/>
          </a:fontRef>
        </p:style>
      </p:cxnSp>
      <p:sp>
        <p:nvSpPr>
          <p:cNvPr id="50" name="Rectangle 49">
            <a:extLst>
              <a:ext uri="{FF2B5EF4-FFF2-40B4-BE49-F238E27FC236}">
                <a16:creationId xmlns:a16="http://schemas.microsoft.com/office/drawing/2014/main" id="{6CC09218-457F-4FAF-A6BC-071B6A3E5D58}"/>
              </a:ext>
            </a:extLst>
          </p:cNvPr>
          <p:cNvSpPr/>
          <p:nvPr/>
        </p:nvSpPr>
        <p:spPr>
          <a:xfrm>
            <a:off x="2145295" y="5092369"/>
            <a:ext cx="1228474" cy="76769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A</a:t>
            </a:r>
          </a:p>
          <a:p>
            <a:pPr algn="ctr"/>
            <a:r>
              <a:rPr lang="en-US" altLang="zh-CN" sz="1200" b="1" dirty="0"/>
              <a:t>(early stage)</a:t>
            </a:r>
          </a:p>
        </p:txBody>
      </p:sp>
      <p:cxnSp>
        <p:nvCxnSpPr>
          <p:cNvPr id="51" name="Straight Connector 50">
            <a:extLst>
              <a:ext uri="{FF2B5EF4-FFF2-40B4-BE49-F238E27FC236}">
                <a16:creationId xmlns:a16="http://schemas.microsoft.com/office/drawing/2014/main" id="{689E393F-E1D9-45CF-9753-B508D549FCDF}"/>
              </a:ext>
            </a:extLst>
          </p:cNvPr>
          <p:cNvCxnSpPr/>
          <p:nvPr/>
        </p:nvCxnSpPr>
        <p:spPr>
          <a:xfrm flipV="1">
            <a:off x="5630092" y="4184050"/>
            <a:ext cx="0" cy="884873"/>
          </a:xfrm>
          <a:prstGeom prst="line">
            <a:avLst/>
          </a:prstGeom>
          <a:ln/>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0D04D850-33CE-4BC2-9B70-EF8FEBEA0A07}"/>
              </a:ext>
            </a:extLst>
          </p:cNvPr>
          <p:cNvCxnSpPr/>
          <p:nvPr/>
        </p:nvCxnSpPr>
        <p:spPr>
          <a:xfrm flipV="1">
            <a:off x="8767272" y="4173065"/>
            <a:ext cx="1" cy="881791"/>
          </a:xfrm>
          <a:prstGeom prst="line">
            <a:avLst/>
          </a:prstGeom>
          <a:ln/>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71DF7CE8-C0D6-4B3D-800C-FE50B45A8087}"/>
              </a:ext>
            </a:extLst>
          </p:cNvPr>
          <p:cNvCxnSpPr/>
          <p:nvPr/>
        </p:nvCxnSpPr>
        <p:spPr>
          <a:xfrm flipV="1">
            <a:off x="4042670" y="4210214"/>
            <a:ext cx="0" cy="882521"/>
          </a:xfrm>
          <a:prstGeom prst="line">
            <a:avLst/>
          </a:prstGeom>
          <a:ln/>
        </p:spPr>
        <p:style>
          <a:lnRef idx="2">
            <a:schemeClr val="dk1"/>
          </a:lnRef>
          <a:fillRef idx="0">
            <a:schemeClr val="dk1"/>
          </a:fillRef>
          <a:effectRef idx="1">
            <a:schemeClr val="dk1"/>
          </a:effectRef>
          <a:fontRef idx="minor">
            <a:schemeClr val="tx1"/>
          </a:fontRef>
        </p:style>
      </p:cxnSp>
      <p:sp>
        <p:nvSpPr>
          <p:cNvPr id="54" name="Rectangle 53">
            <a:extLst>
              <a:ext uri="{FF2B5EF4-FFF2-40B4-BE49-F238E27FC236}">
                <a16:creationId xmlns:a16="http://schemas.microsoft.com/office/drawing/2014/main" id="{AC1A28AC-2060-48F5-82F7-6ACA869BAEA0}"/>
              </a:ext>
            </a:extLst>
          </p:cNvPr>
          <p:cNvSpPr/>
          <p:nvPr/>
        </p:nvSpPr>
        <p:spPr>
          <a:xfrm>
            <a:off x="2372980" y="1154942"/>
            <a:ext cx="7741290" cy="63767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Manager </a:t>
            </a:r>
          </a:p>
          <a:p>
            <a:pPr algn="ctr"/>
            <a:endParaRPr lang="zh-CN" altLang="en-US" sz="1200" b="1" dirty="0"/>
          </a:p>
        </p:txBody>
      </p:sp>
      <p:sp>
        <p:nvSpPr>
          <p:cNvPr id="55" name="Rectangle 54">
            <a:extLst>
              <a:ext uri="{FF2B5EF4-FFF2-40B4-BE49-F238E27FC236}">
                <a16:creationId xmlns:a16="http://schemas.microsoft.com/office/drawing/2014/main" id="{EEB2AAB1-C67C-4EB9-A2AB-9213AC99B653}"/>
              </a:ext>
            </a:extLst>
          </p:cNvPr>
          <p:cNvSpPr/>
          <p:nvPr/>
        </p:nvSpPr>
        <p:spPr>
          <a:xfrm>
            <a:off x="2297761" y="2479887"/>
            <a:ext cx="1289605" cy="637676"/>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GP 1 </a:t>
            </a:r>
          </a:p>
          <a:p>
            <a:pPr algn="ctr"/>
            <a:endParaRPr lang="zh-CN" altLang="en-US" sz="1200" b="1" dirty="0"/>
          </a:p>
        </p:txBody>
      </p:sp>
      <p:sp>
        <p:nvSpPr>
          <p:cNvPr id="56" name="Rectangle 55">
            <a:extLst>
              <a:ext uri="{FF2B5EF4-FFF2-40B4-BE49-F238E27FC236}">
                <a16:creationId xmlns:a16="http://schemas.microsoft.com/office/drawing/2014/main" id="{1FBCA58F-25E4-4382-8E8A-A4EAE16A8716}"/>
              </a:ext>
            </a:extLst>
          </p:cNvPr>
          <p:cNvSpPr/>
          <p:nvPr/>
        </p:nvSpPr>
        <p:spPr>
          <a:xfrm>
            <a:off x="4817387" y="2490536"/>
            <a:ext cx="1289605" cy="637676"/>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GP 2 </a:t>
            </a:r>
          </a:p>
          <a:p>
            <a:pPr algn="ctr"/>
            <a:endParaRPr lang="zh-CN" altLang="en-US" sz="1200" b="1" dirty="0"/>
          </a:p>
        </p:txBody>
      </p:sp>
      <p:sp>
        <p:nvSpPr>
          <p:cNvPr id="57" name="Rectangle 56">
            <a:extLst>
              <a:ext uri="{FF2B5EF4-FFF2-40B4-BE49-F238E27FC236}">
                <a16:creationId xmlns:a16="http://schemas.microsoft.com/office/drawing/2014/main" id="{BC357A91-8093-49A3-8F8F-7A17D944868E}"/>
              </a:ext>
            </a:extLst>
          </p:cNvPr>
          <p:cNvSpPr/>
          <p:nvPr/>
        </p:nvSpPr>
        <p:spPr>
          <a:xfrm>
            <a:off x="7397943" y="2453315"/>
            <a:ext cx="1289605" cy="637676"/>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1200" b="1" dirty="0"/>
          </a:p>
          <a:p>
            <a:pPr algn="ctr"/>
            <a:r>
              <a:rPr lang="en-US" altLang="zh-CN" sz="1200" b="1" dirty="0"/>
              <a:t>GP 3 </a:t>
            </a:r>
          </a:p>
          <a:p>
            <a:pPr algn="ctr"/>
            <a:endParaRPr lang="zh-CN" altLang="en-US" sz="1200" b="1" dirty="0"/>
          </a:p>
        </p:txBody>
      </p:sp>
      <p:cxnSp>
        <p:nvCxnSpPr>
          <p:cNvPr id="58" name="Straight Connector 57">
            <a:extLst>
              <a:ext uri="{FF2B5EF4-FFF2-40B4-BE49-F238E27FC236}">
                <a16:creationId xmlns:a16="http://schemas.microsoft.com/office/drawing/2014/main" id="{A068929E-830B-4C83-85B2-652EDAA1CED8}"/>
              </a:ext>
            </a:extLst>
          </p:cNvPr>
          <p:cNvCxnSpPr/>
          <p:nvPr/>
        </p:nvCxnSpPr>
        <p:spPr>
          <a:xfrm flipV="1">
            <a:off x="5256990" y="3129515"/>
            <a:ext cx="0" cy="383817"/>
          </a:xfrm>
          <a:prstGeom prst="line">
            <a:avLst/>
          </a:prstGeom>
          <a:ln/>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8C1691AB-FFCE-4F02-96A2-663DA8BCF692}"/>
              </a:ext>
            </a:extLst>
          </p:cNvPr>
          <p:cNvCxnSpPr/>
          <p:nvPr/>
        </p:nvCxnSpPr>
        <p:spPr>
          <a:xfrm flipV="1">
            <a:off x="7898437" y="3085034"/>
            <a:ext cx="0" cy="448484"/>
          </a:xfrm>
          <a:prstGeom prst="line">
            <a:avLst/>
          </a:prstGeom>
          <a:ln/>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AF7CDBB9-9F89-43E5-875F-A08914D97E15}"/>
              </a:ext>
            </a:extLst>
          </p:cNvPr>
          <p:cNvCxnSpPr/>
          <p:nvPr/>
        </p:nvCxnSpPr>
        <p:spPr>
          <a:xfrm flipH="1">
            <a:off x="3772747" y="1791266"/>
            <a:ext cx="1" cy="1710113"/>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95842D00-8B58-4729-859F-9AC039DC8B49}"/>
              </a:ext>
            </a:extLst>
          </p:cNvPr>
          <p:cNvCxnSpPr/>
          <p:nvPr/>
        </p:nvCxnSpPr>
        <p:spPr>
          <a:xfrm flipV="1">
            <a:off x="3890880" y="1792619"/>
            <a:ext cx="0" cy="17473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46EA68B1-42A6-48AE-9361-075F211F367F}"/>
              </a:ext>
            </a:extLst>
          </p:cNvPr>
          <p:cNvCxnSpPr/>
          <p:nvPr/>
        </p:nvCxnSpPr>
        <p:spPr>
          <a:xfrm flipV="1">
            <a:off x="6471310" y="1812659"/>
            <a:ext cx="0" cy="1710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6E46812B-CAD5-4AEB-871A-E09918ECC99E}"/>
              </a:ext>
            </a:extLst>
          </p:cNvPr>
          <p:cNvCxnSpPr/>
          <p:nvPr/>
        </p:nvCxnSpPr>
        <p:spPr>
          <a:xfrm flipH="1">
            <a:off x="6346607" y="1814897"/>
            <a:ext cx="1" cy="1710113"/>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64" name="Straight Arrow Connector 63">
            <a:extLst>
              <a:ext uri="{FF2B5EF4-FFF2-40B4-BE49-F238E27FC236}">
                <a16:creationId xmlns:a16="http://schemas.microsoft.com/office/drawing/2014/main" id="{DD0BD898-6DFC-4CA7-BA17-13E2C279E159}"/>
              </a:ext>
            </a:extLst>
          </p:cNvPr>
          <p:cNvCxnSpPr/>
          <p:nvPr/>
        </p:nvCxnSpPr>
        <p:spPr>
          <a:xfrm flipV="1">
            <a:off x="9051740" y="1798023"/>
            <a:ext cx="0" cy="1710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5" name="TextBox 64">
            <a:extLst>
              <a:ext uri="{FF2B5EF4-FFF2-40B4-BE49-F238E27FC236}">
                <a16:creationId xmlns:a16="http://schemas.microsoft.com/office/drawing/2014/main" id="{6FA83431-764A-4017-A1FB-59D0DDBA1FD9}"/>
              </a:ext>
            </a:extLst>
          </p:cNvPr>
          <p:cNvSpPr txBox="1"/>
          <p:nvPr/>
        </p:nvSpPr>
        <p:spPr>
          <a:xfrm>
            <a:off x="3854535" y="1879844"/>
            <a:ext cx="1028886" cy="400110"/>
          </a:xfrm>
          <a:prstGeom prst="rect">
            <a:avLst/>
          </a:prstGeom>
          <a:noFill/>
        </p:spPr>
        <p:txBody>
          <a:bodyPr wrap="square" rtlCol="0">
            <a:spAutoFit/>
          </a:bodyPr>
          <a:lstStyle/>
          <a:p>
            <a:r>
              <a:rPr lang="en-US" sz="1000" b="1" dirty="0"/>
              <a:t>Management Fee</a:t>
            </a:r>
          </a:p>
        </p:txBody>
      </p:sp>
      <p:sp>
        <p:nvSpPr>
          <p:cNvPr id="66" name="TextBox 65">
            <a:extLst>
              <a:ext uri="{FF2B5EF4-FFF2-40B4-BE49-F238E27FC236}">
                <a16:creationId xmlns:a16="http://schemas.microsoft.com/office/drawing/2014/main" id="{B5E7E3C8-C39E-471E-A9ED-97E490D51760}"/>
              </a:ext>
            </a:extLst>
          </p:cNvPr>
          <p:cNvSpPr txBox="1"/>
          <p:nvPr/>
        </p:nvSpPr>
        <p:spPr>
          <a:xfrm>
            <a:off x="6437049" y="1879844"/>
            <a:ext cx="960894" cy="400110"/>
          </a:xfrm>
          <a:prstGeom prst="rect">
            <a:avLst/>
          </a:prstGeom>
          <a:noFill/>
        </p:spPr>
        <p:txBody>
          <a:bodyPr wrap="square" rtlCol="0">
            <a:spAutoFit/>
          </a:bodyPr>
          <a:lstStyle/>
          <a:p>
            <a:r>
              <a:rPr lang="en-US" sz="1000" b="1" dirty="0"/>
              <a:t>Management Fee</a:t>
            </a:r>
          </a:p>
        </p:txBody>
      </p:sp>
      <p:sp>
        <p:nvSpPr>
          <p:cNvPr id="67" name="TextBox 66">
            <a:extLst>
              <a:ext uri="{FF2B5EF4-FFF2-40B4-BE49-F238E27FC236}">
                <a16:creationId xmlns:a16="http://schemas.microsoft.com/office/drawing/2014/main" id="{C5C541EA-42F8-4342-BBFA-997ECFB26F64}"/>
              </a:ext>
            </a:extLst>
          </p:cNvPr>
          <p:cNvSpPr txBox="1"/>
          <p:nvPr/>
        </p:nvSpPr>
        <p:spPr>
          <a:xfrm>
            <a:off x="9051740" y="1879844"/>
            <a:ext cx="974520" cy="400110"/>
          </a:xfrm>
          <a:prstGeom prst="rect">
            <a:avLst/>
          </a:prstGeom>
          <a:noFill/>
        </p:spPr>
        <p:txBody>
          <a:bodyPr wrap="square" rtlCol="0">
            <a:spAutoFit/>
          </a:bodyPr>
          <a:lstStyle/>
          <a:p>
            <a:r>
              <a:rPr lang="en-US" sz="1000" b="1" dirty="0"/>
              <a:t>Management Fee</a:t>
            </a:r>
          </a:p>
        </p:txBody>
      </p:sp>
      <p:sp>
        <p:nvSpPr>
          <p:cNvPr id="68" name="TextBox 67">
            <a:extLst>
              <a:ext uri="{FF2B5EF4-FFF2-40B4-BE49-F238E27FC236}">
                <a16:creationId xmlns:a16="http://schemas.microsoft.com/office/drawing/2014/main" id="{3139D56C-B01F-40F6-B695-0673DC86E658}"/>
              </a:ext>
            </a:extLst>
          </p:cNvPr>
          <p:cNvSpPr txBox="1"/>
          <p:nvPr/>
        </p:nvSpPr>
        <p:spPr>
          <a:xfrm>
            <a:off x="2676562" y="1879844"/>
            <a:ext cx="1096186" cy="400110"/>
          </a:xfrm>
          <a:prstGeom prst="rect">
            <a:avLst/>
          </a:prstGeom>
          <a:noFill/>
        </p:spPr>
        <p:txBody>
          <a:bodyPr wrap="square" rtlCol="0">
            <a:spAutoFit/>
          </a:bodyPr>
          <a:lstStyle/>
          <a:p>
            <a:pPr algn="r"/>
            <a:r>
              <a:rPr lang="en-US" sz="1000" b="1" dirty="0"/>
              <a:t>Management Agreement</a:t>
            </a:r>
          </a:p>
        </p:txBody>
      </p:sp>
      <p:sp>
        <p:nvSpPr>
          <p:cNvPr id="69" name="TextBox 68">
            <a:extLst>
              <a:ext uri="{FF2B5EF4-FFF2-40B4-BE49-F238E27FC236}">
                <a16:creationId xmlns:a16="http://schemas.microsoft.com/office/drawing/2014/main" id="{55D4F07C-F87C-494D-AC27-E0E4A2CE14F6}"/>
              </a:ext>
            </a:extLst>
          </p:cNvPr>
          <p:cNvSpPr txBox="1"/>
          <p:nvPr/>
        </p:nvSpPr>
        <p:spPr>
          <a:xfrm>
            <a:off x="7899179" y="1879844"/>
            <a:ext cx="1079279" cy="400110"/>
          </a:xfrm>
          <a:prstGeom prst="rect">
            <a:avLst/>
          </a:prstGeom>
          <a:noFill/>
        </p:spPr>
        <p:txBody>
          <a:bodyPr wrap="square" rtlCol="0">
            <a:spAutoFit/>
          </a:bodyPr>
          <a:lstStyle/>
          <a:p>
            <a:pPr algn="r"/>
            <a:r>
              <a:rPr lang="en-US" sz="1000" b="1" dirty="0"/>
              <a:t>Management Agreement</a:t>
            </a:r>
          </a:p>
        </p:txBody>
      </p:sp>
      <p:sp>
        <p:nvSpPr>
          <p:cNvPr id="70" name="TextBox 69">
            <a:extLst>
              <a:ext uri="{FF2B5EF4-FFF2-40B4-BE49-F238E27FC236}">
                <a16:creationId xmlns:a16="http://schemas.microsoft.com/office/drawing/2014/main" id="{51DF4F05-6FFF-467B-9607-EEC9042A697A}"/>
              </a:ext>
            </a:extLst>
          </p:cNvPr>
          <p:cNvSpPr txBox="1"/>
          <p:nvPr/>
        </p:nvSpPr>
        <p:spPr>
          <a:xfrm>
            <a:off x="2837778" y="3108026"/>
            <a:ext cx="934970" cy="400110"/>
          </a:xfrm>
          <a:prstGeom prst="rect">
            <a:avLst/>
          </a:prstGeom>
          <a:noFill/>
        </p:spPr>
        <p:txBody>
          <a:bodyPr wrap="square" rtlCol="0">
            <a:spAutoFit/>
          </a:bodyPr>
          <a:lstStyle/>
          <a:p>
            <a:r>
              <a:rPr lang="en-US" sz="1000" b="1" dirty="0"/>
              <a:t>Carried</a:t>
            </a:r>
            <a:r>
              <a:rPr lang="en-US" sz="1000" dirty="0"/>
              <a:t> </a:t>
            </a:r>
            <a:r>
              <a:rPr lang="en-US" sz="1000" b="1" dirty="0"/>
              <a:t>Interest</a:t>
            </a:r>
          </a:p>
        </p:txBody>
      </p:sp>
      <p:cxnSp>
        <p:nvCxnSpPr>
          <p:cNvPr id="71" name="Straight Arrow Connector 70">
            <a:extLst>
              <a:ext uri="{FF2B5EF4-FFF2-40B4-BE49-F238E27FC236}">
                <a16:creationId xmlns:a16="http://schemas.microsoft.com/office/drawing/2014/main" id="{3F07AD3B-FEC0-4A7A-9964-E123862A7B49}"/>
              </a:ext>
            </a:extLst>
          </p:cNvPr>
          <p:cNvCxnSpPr/>
          <p:nvPr/>
        </p:nvCxnSpPr>
        <p:spPr>
          <a:xfrm flipV="1">
            <a:off x="5425813" y="3138956"/>
            <a:ext cx="4363" cy="38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93F7FC70-4DED-478F-9821-88EF41274A4E}"/>
              </a:ext>
            </a:extLst>
          </p:cNvPr>
          <p:cNvCxnSpPr/>
          <p:nvPr/>
        </p:nvCxnSpPr>
        <p:spPr>
          <a:xfrm flipV="1">
            <a:off x="8042746" y="3108026"/>
            <a:ext cx="4363" cy="4053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3" name="TextBox 72">
            <a:extLst>
              <a:ext uri="{FF2B5EF4-FFF2-40B4-BE49-F238E27FC236}">
                <a16:creationId xmlns:a16="http://schemas.microsoft.com/office/drawing/2014/main" id="{C15E6E9F-1704-437C-BE59-2463BABCA6A5}"/>
              </a:ext>
            </a:extLst>
          </p:cNvPr>
          <p:cNvSpPr txBox="1"/>
          <p:nvPr/>
        </p:nvSpPr>
        <p:spPr>
          <a:xfrm>
            <a:off x="3911343" y="2684924"/>
            <a:ext cx="906044" cy="400110"/>
          </a:xfrm>
          <a:prstGeom prst="rect">
            <a:avLst/>
          </a:prstGeom>
          <a:noFill/>
        </p:spPr>
        <p:txBody>
          <a:bodyPr wrap="square" rtlCol="0">
            <a:spAutoFit/>
          </a:bodyPr>
          <a:lstStyle/>
          <a:p>
            <a:pPr algn="ctr"/>
            <a:r>
              <a:rPr lang="en-US" sz="1000" b="1" dirty="0"/>
              <a:t>Third-party LPs</a:t>
            </a:r>
          </a:p>
        </p:txBody>
      </p:sp>
      <p:sp>
        <p:nvSpPr>
          <p:cNvPr id="74" name="TextBox 73">
            <a:extLst>
              <a:ext uri="{FF2B5EF4-FFF2-40B4-BE49-F238E27FC236}">
                <a16:creationId xmlns:a16="http://schemas.microsoft.com/office/drawing/2014/main" id="{69D39743-5068-4F4D-9D4B-59C7868BC5A7}"/>
              </a:ext>
            </a:extLst>
          </p:cNvPr>
          <p:cNvSpPr txBox="1"/>
          <p:nvPr/>
        </p:nvSpPr>
        <p:spPr>
          <a:xfrm>
            <a:off x="6542393" y="2729405"/>
            <a:ext cx="790090" cy="400110"/>
          </a:xfrm>
          <a:prstGeom prst="rect">
            <a:avLst/>
          </a:prstGeom>
          <a:noFill/>
        </p:spPr>
        <p:txBody>
          <a:bodyPr wrap="square" rtlCol="0">
            <a:spAutoFit/>
          </a:bodyPr>
          <a:lstStyle/>
          <a:p>
            <a:pPr algn="ctr"/>
            <a:r>
              <a:rPr lang="en-US" sz="1000" b="1" dirty="0"/>
              <a:t>Third-party LPs</a:t>
            </a:r>
          </a:p>
        </p:txBody>
      </p:sp>
      <p:sp>
        <p:nvSpPr>
          <p:cNvPr id="75" name="TextBox 74">
            <a:extLst>
              <a:ext uri="{FF2B5EF4-FFF2-40B4-BE49-F238E27FC236}">
                <a16:creationId xmlns:a16="http://schemas.microsoft.com/office/drawing/2014/main" id="{A345F32C-FE4B-4727-850B-6DBB5383D4A6}"/>
              </a:ext>
            </a:extLst>
          </p:cNvPr>
          <p:cNvSpPr txBox="1"/>
          <p:nvPr/>
        </p:nvSpPr>
        <p:spPr>
          <a:xfrm>
            <a:off x="9118921" y="2653079"/>
            <a:ext cx="907339" cy="400110"/>
          </a:xfrm>
          <a:prstGeom prst="rect">
            <a:avLst/>
          </a:prstGeom>
          <a:noFill/>
        </p:spPr>
        <p:txBody>
          <a:bodyPr wrap="square" rtlCol="0">
            <a:spAutoFit/>
          </a:bodyPr>
          <a:lstStyle/>
          <a:p>
            <a:pPr algn="ctr"/>
            <a:r>
              <a:rPr lang="en-US" sz="1000" b="1" dirty="0"/>
              <a:t>Third-party LPs</a:t>
            </a:r>
          </a:p>
        </p:txBody>
      </p:sp>
      <p:cxnSp>
        <p:nvCxnSpPr>
          <p:cNvPr id="76" name="Straight Connector 75">
            <a:extLst>
              <a:ext uri="{FF2B5EF4-FFF2-40B4-BE49-F238E27FC236}">
                <a16:creationId xmlns:a16="http://schemas.microsoft.com/office/drawing/2014/main" id="{BE222B07-F190-4DE2-9415-5DBAC21C5697}"/>
              </a:ext>
            </a:extLst>
          </p:cNvPr>
          <p:cNvCxnSpPr/>
          <p:nvPr/>
        </p:nvCxnSpPr>
        <p:spPr>
          <a:xfrm flipV="1">
            <a:off x="4273484" y="3112044"/>
            <a:ext cx="0" cy="436683"/>
          </a:xfrm>
          <a:prstGeom prst="line">
            <a:avLst/>
          </a:prstGeom>
          <a:ln/>
        </p:spPr>
        <p:style>
          <a:lnRef idx="2">
            <a:schemeClr val="dk1"/>
          </a:lnRef>
          <a:fillRef idx="0">
            <a:schemeClr val="dk1"/>
          </a:fillRef>
          <a:effectRef idx="1">
            <a:schemeClr val="dk1"/>
          </a:effectRef>
          <a:fontRef idx="minor">
            <a:schemeClr val="tx1"/>
          </a:fontRef>
        </p:style>
      </p:cxnSp>
      <p:cxnSp>
        <p:nvCxnSpPr>
          <p:cNvPr id="77" name="Straight Connector 76">
            <a:extLst>
              <a:ext uri="{FF2B5EF4-FFF2-40B4-BE49-F238E27FC236}">
                <a16:creationId xmlns:a16="http://schemas.microsoft.com/office/drawing/2014/main" id="{40C5F7AB-CEFD-4160-9033-F031A5224ECF}"/>
              </a:ext>
            </a:extLst>
          </p:cNvPr>
          <p:cNvCxnSpPr/>
          <p:nvPr/>
        </p:nvCxnSpPr>
        <p:spPr>
          <a:xfrm flipV="1">
            <a:off x="9569072" y="3057054"/>
            <a:ext cx="0" cy="467956"/>
          </a:xfrm>
          <a:prstGeom prst="line">
            <a:avLst/>
          </a:prstGeom>
          <a:ln/>
        </p:spPr>
        <p:style>
          <a:lnRef idx="2">
            <a:schemeClr val="dk1"/>
          </a:lnRef>
          <a:fillRef idx="0">
            <a:schemeClr val="dk1"/>
          </a:fillRef>
          <a:effectRef idx="1">
            <a:schemeClr val="dk1"/>
          </a:effectRef>
          <a:fontRef idx="minor">
            <a:schemeClr val="tx1"/>
          </a:fontRef>
        </p:style>
      </p:cxnSp>
      <p:cxnSp>
        <p:nvCxnSpPr>
          <p:cNvPr id="78" name="Curved Connector 79">
            <a:extLst>
              <a:ext uri="{FF2B5EF4-FFF2-40B4-BE49-F238E27FC236}">
                <a16:creationId xmlns:a16="http://schemas.microsoft.com/office/drawing/2014/main" id="{D74EB173-0EFB-466D-941C-15CC243EAA3E}"/>
              </a:ext>
            </a:extLst>
          </p:cNvPr>
          <p:cNvCxnSpPr>
            <a:stCxn id="73" idx="0"/>
            <a:endCxn id="74" idx="0"/>
          </p:cNvCxnSpPr>
          <p:nvPr/>
        </p:nvCxnSpPr>
        <p:spPr>
          <a:xfrm rot="16200000" flipH="1">
            <a:off x="5628660" y="1420628"/>
            <a:ext cx="44481" cy="2573073"/>
          </a:xfrm>
          <a:prstGeom prst="curvedConnector3">
            <a:avLst>
              <a:gd name="adj1" fmla="val -840536"/>
            </a:avLst>
          </a:prstGeom>
          <a:ln>
            <a:tailEnd type="arrow"/>
          </a:ln>
        </p:spPr>
        <p:style>
          <a:lnRef idx="2">
            <a:schemeClr val="dk1"/>
          </a:lnRef>
          <a:fillRef idx="0">
            <a:schemeClr val="dk1"/>
          </a:fillRef>
          <a:effectRef idx="1">
            <a:schemeClr val="dk1"/>
          </a:effectRef>
          <a:fontRef idx="minor">
            <a:schemeClr val="tx1"/>
          </a:fontRef>
        </p:style>
      </p:cxnSp>
      <p:cxnSp>
        <p:nvCxnSpPr>
          <p:cNvPr id="79" name="Curved Connector 88">
            <a:extLst>
              <a:ext uri="{FF2B5EF4-FFF2-40B4-BE49-F238E27FC236}">
                <a16:creationId xmlns:a16="http://schemas.microsoft.com/office/drawing/2014/main" id="{9360CFF8-3B0F-4940-AF6F-E28704468B82}"/>
              </a:ext>
            </a:extLst>
          </p:cNvPr>
          <p:cNvCxnSpPr/>
          <p:nvPr/>
        </p:nvCxnSpPr>
        <p:spPr>
          <a:xfrm rot="5400000" flipH="1" flipV="1">
            <a:off x="8308451" y="1311496"/>
            <a:ext cx="38602" cy="2631050"/>
          </a:xfrm>
          <a:prstGeom prst="curvedConnector3">
            <a:avLst>
              <a:gd name="adj1" fmla="val 970877"/>
            </a:avLst>
          </a:prstGeom>
          <a:ln>
            <a:tailEnd type="arrow"/>
          </a:ln>
        </p:spPr>
        <p:style>
          <a:lnRef idx="2">
            <a:schemeClr val="dk1"/>
          </a:lnRef>
          <a:fillRef idx="0">
            <a:schemeClr val="dk1"/>
          </a:fillRef>
          <a:effectRef idx="1">
            <a:schemeClr val="dk1"/>
          </a:effectRef>
          <a:fontRef idx="minor">
            <a:schemeClr val="tx1"/>
          </a:fontRef>
        </p:style>
      </p:cxnSp>
      <p:sp>
        <p:nvSpPr>
          <p:cNvPr id="80" name="Rectangle 79">
            <a:extLst>
              <a:ext uri="{FF2B5EF4-FFF2-40B4-BE49-F238E27FC236}">
                <a16:creationId xmlns:a16="http://schemas.microsoft.com/office/drawing/2014/main" id="{424AF1EE-850D-420B-864D-B2168CA031D1}"/>
              </a:ext>
            </a:extLst>
          </p:cNvPr>
          <p:cNvSpPr/>
          <p:nvPr/>
        </p:nvSpPr>
        <p:spPr>
          <a:xfrm>
            <a:off x="3528811" y="5092368"/>
            <a:ext cx="1209566" cy="76769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B</a:t>
            </a:r>
          </a:p>
          <a:p>
            <a:pPr algn="ctr"/>
            <a:r>
              <a:rPr lang="en-US" altLang="zh-CN" sz="1200" b="1" dirty="0"/>
              <a:t>(growth)</a:t>
            </a:r>
          </a:p>
        </p:txBody>
      </p:sp>
      <p:sp>
        <p:nvSpPr>
          <p:cNvPr id="81" name="Rectangle 80">
            <a:extLst>
              <a:ext uri="{FF2B5EF4-FFF2-40B4-BE49-F238E27FC236}">
                <a16:creationId xmlns:a16="http://schemas.microsoft.com/office/drawing/2014/main" id="{C9BD2D28-A75C-471A-81FC-F3C7EA7B814C}"/>
              </a:ext>
            </a:extLst>
          </p:cNvPr>
          <p:cNvSpPr/>
          <p:nvPr/>
        </p:nvSpPr>
        <p:spPr>
          <a:xfrm>
            <a:off x="5020054" y="5092735"/>
            <a:ext cx="1223571" cy="76769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B</a:t>
            </a:r>
          </a:p>
          <a:p>
            <a:pPr algn="ctr"/>
            <a:r>
              <a:rPr lang="en-US" altLang="zh-CN" sz="1200" b="1" dirty="0"/>
              <a:t>(growth)</a:t>
            </a:r>
          </a:p>
        </p:txBody>
      </p:sp>
      <p:sp>
        <p:nvSpPr>
          <p:cNvPr id="82" name="Rectangle 81">
            <a:extLst>
              <a:ext uri="{FF2B5EF4-FFF2-40B4-BE49-F238E27FC236}">
                <a16:creationId xmlns:a16="http://schemas.microsoft.com/office/drawing/2014/main" id="{338310FE-C0BC-4050-9BA9-60C5B573D568}"/>
              </a:ext>
            </a:extLst>
          </p:cNvPr>
          <p:cNvSpPr/>
          <p:nvPr/>
        </p:nvSpPr>
        <p:spPr>
          <a:xfrm>
            <a:off x="6380858" y="5092735"/>
            <a:ext cx="1143778" cy="76769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C</a:t>
            </a:r>
          </a:p>
          <a:p>
            <a:pPr algn="ctr"/>
            <a:r>
              <a:rPr lang="en-US" altLang="zh-CN" sz="1200" b="1" dirty="0"/>
              <a:t>(late-stage)</a:t>
            </a:r>
          </a:p>
        </p:txBody>
      </p:sp>
      <p:sp>
        <p:nvSpPr>
          <p:cNvPr id="83" name="Rectangle 82">
            <a:extLst>
              <a:ext uri="{FF2B5EF4-FFF2-40B4-BE49-F238E27FC236}">
                <a16:creationId xmlns:a16="http://schemas.microsoft.com/office/drawing/2014/main" id="{8DDBFE56-7DFA-4FB0-A70F-A2E09D82F46E}"/>
              </a:ext>
            </a:extLst>
          </p:cNvPr>
          <p:cNvSpPr/>
          <p:nvPr/>
        </p:nvSpPr>
        <p:spPr>
          <a:xfrm>
            <a:off x="8201208" y="5087166"/>
            <a:ext cx="1154112" cy="767697"/>
          </a:xfrm>
          <a:prstGeom prst="rect">
            <a:avLst/>
          </a:prstGeom>
          <a:solidFill>
            <a:schemeClr val="accent1">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b="1" dirty="0"/>
              <a:t>Investment C</a:t>
            </a:r>
          </a:p>
          <a:p>
            <a:pPr algn="ctr"/>
            <a:r>
              <a:rPr lang="en-US" altLang="zh-CN" sz="1200" b="1" dirty="0"/>
              <a:t>(late-stage)</a:t>
            </a:r>
          </a:p>
        </p:txBody>
      </p:sp>
      <p:cxnSp>
        <p:nvCxnSpPr>
          <p:cNvPr id="84" name="Straight Arrow Connector 83">
            <a:extLst>
              <a:ext uri="{FF2B5EF4-FFF2-40B4-BE49-F238E27FC236}">
                <a16:creationId xmlns:a16="http://schemas.microsoft.com/office/drawing/2014/main" id="{6D138474-7999-4113-A6FF-109F4A5D0C89}"/>
              </a:ext>
            </a:extLst>
          </p:cNvPr>
          <p:cNvCxnSpPr>
            <a:stCxn id="80" idx="3"/>
            <a:endCxn id="81" idx="1"/>
          </p:cNvCxnSpPr>
          <p:nvPr/>
        </p:nvCxnSpPr>
        <p:spPr bwMode="auto">
          <a:xfrm>
            <a:off x="4738377" y="5476217"/>
            <a:ext cx="281677" cy="36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a:extLst>
              <a:ext uri="{FF2B5EF4-FFF2-40B4-BE49-F238E27FC236}">
                <a16:creationId xmlns:a16="http://schemas.microsoft.com/office/drawing/2014/main" id="{50A06FCD-FA19-4920-9855-F98DCD91B100}"/>
              </a:ext>
            </a:extLst>
          </p:cNvPr>
          <p:cNvCxnSpPr/>
          <p:nvPr/>
        </p:nvCxnSpPr>
        <p:spPr bwMode="auto">
          <a:xfrm>
            <a:off x="7546798" y="5465446"/>
            <a:ext cx="654410" cy="1113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86" name="TextBox 85">
            <a:extLst>
              <a:ext uri="{FF2B5EF4-FFF2-40B4-BE49-F238E27FC236}">
                <a16:creationId xmlns:a16="http://schemas.microsoft.com/office/drawing/2014/main" id="{7E63291A-2A31-4A6A-AA73-1FD2DF2CAED5}"/>
              </a:ext>
            </a:extLst>
          </p:cNvPr>
          <p:cNvSpPr txBox="1"/>
          <p:nvPr/>
        </p:nvSpPr>
        <p:spPr>
          <a:xfrm>
            <a:off x="5259333" y="1879844"/>
            <a:ext cx="1065267" cy="400110"/>
          </a:xfrm>
          <a:prstGeom prst="rect">
            <a:avLst/>
          </a:prstGeom>
          <a:noFill/>
        </p:spPr>
        <p:txBody>
          <a:bodyPr wrap="square" rtlCol="0">
            <a:spAutoFit/>
          </a:bodyPr>
          <a:lstStyle/>
          <a:p>
            <a:pPr algn="r"/>
            <a:r>
              <a:rPr lang="en-US" sz="1000" b="1" dirty="0"/>
              <a:t>Management Agreement</a:t>
            </a:r>
          </a:p>
        </p:txBody>
      </p:sp>
      <p:sp>
        <p:nvSpPr>
          <p:cNvPr id="87" name="TextBox 86">
            <a:extLst>
              <a:ext uri="{FF2B5EF4-FFF2-40B4-BE49-F238E27FC236}">
                <a16:creationId xmlns:a16="http://schemas.microsoft.com/office/drawing/2014/main" id="{FA1B3A02-94D8-4F5D-ACEC-9FB90A90A5EA}"/>
              </a:ext>
            </a:extLst>
          </p:cNvPr>
          <p:cNvSpPr txBox="1"/>
          <p:nvPr/>
        </p:nvSpPr>
        <p:spPr>
          <a:xfrm>
            <a:off x="5552518" y="3108026"/>
            <a:ext cx="934970" cy="400110"/>
          </a:xfrm>
          <a:prstGeom prst="rect">
            <a:avLst/>
          </a:prstGeom>
          <a:noFill/>
        </p:spPr>
        <p:txBody>
          <a:bodyPr wrap="square" rtlCol="0">
            <a:spAutoFit/>
          </a:bodyPr>
          <a:lstStyle/>
          <a:p>
            <a:r>
              <a:rPr lang="en-US" sz="1000" b="1" dirty="0"/>
              <a:t>Carried</a:t>
            </a:r>
            <a:r>
              <a:rPr lang="en-US" sz="1000" dirty="0"/>
              <a:t> </a:t>
            </a:r>
            <a:r>
              <a:rPr lang="en-US" sz="1000" b="1" dirty="0"/>
              <a:t>Interest</a:t>
            </a:r>
          </a:p>
        </p:txBody>
      </p:sp>
      <p:sp>
        <p:nvSpPr>
          <p:cNvPr id="88" name="TextBox 87">
            <a:extLst>
              <a:ext uri="{FF2B5EF4-FFF2-40B4-BE49-F238E27FC236}">
                <a16:creationId xmlns:a16="http://schemas.microsoft.com/office/drawing/2014/main" id="{CD2F5CDD-0056-4F72-985E-07A1ADBB64F6}"/>
              </a:ext>
            </a:extLst>
          </p:cNvPr>
          <p:cNvSpPr txBox="1"/>
          <p:nvPr/>
        </p:nvSpPr>
        <p:spPr>
          <a:xfrm>
            <a:off x="8105481" y="3108026"/>
            <a:ext cx="934970" cy="400110"/>
          </a:xfrm>
          <a:prstGeom prst="rect">
            <a:avLst/>
          </a:prstGeom>
          <a:noFill/>
        </p:spPr>
        <p:txBody>
          <a:bodyPr wrap="square" rtlCol="0">
            <a:spAutoFit/>
          </a:bodyPr>
          <a:lstStyle/>
          <a:p>
            <a:r>
              <a:rPr lang="en-US" sz="1000" b="1" dirty="0"/>
              <a:t>Carried</a:t>
            </a:r>
            <a:r>
              <a:rPr lang="en-US" sz="1000" dirty="0"/>
              <a:t> </a:t>
            </a:r>
            <a:r>
              <a:rPr lang="en-US" sz="1000" b="1" dirty="0"/>
              <a:t>Interest</a:t>
            </a:r>
          </a:p>
        </p:txBody>
      </p:sp>
      <p:cxnSp>
        <p:nvCxnSpPr>
          <p:cNvPr id="89" name="Straight Arrow Connector 88">
            <a:extLst>
              <a:ext uri="{FF2B5EF4-FFF2-40B4-BE49-F238E27FC236}">
                <a16:creationId xmlns:a16="http://schemas.microsoft.com/office/drawing/2014/main" id="{27744F52-9A67-42C6-AB01-57CA176E5162}"/>
              </a:ext>
            </a:extLst>
          </p:cNvPr>
          <p:cNvCxnSpPr/>
          <p:nvPr/>
        </p:nvCxnSpPr>
        <p:spPr>
          <a:xfrm flipV="1">
            <a:off x="2777224" y="3138477"/>
            <a:ext cx="4363" cy="383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4892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59714" y="1142891"/>
            <a:ext cx="5169138" cy="4836833"/>
          </a:xfrm>
        </p:spPr>
        <p:txBody>
          <a:bodyPr>
            <a:noAutofit/>
          </a:bodyPr>
          <a:lstStyle/>
          <a:p>
            <a:pPr marL="0" indent="0">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Structure Explanation</a:t>
            </a:r>
          </a:p>
          <a:p>
            <a:pPr>
              <a:spcBef>
                <a:spcPts val="0"/>
              </a:spcBef>
              <a:spcAft>
                <a:spcPts val="0"/>
              </a:spcAft>
            </a:pPr>
            <a:r>
              <a:rPr lang="en-US" sz="1400" dirty="0"/>
              <a:t>Establish multiple separate term-limited funds with different stage investments to reflect different investor risk appetite, managed by the same third-party manager with separate general partners (to ring-fence general partner liability)</a:t>
            </a:r>
          </a:p>
          <a:p>
            <a:pPr>
              <a:spcAft>
                <a:spcPts val="0"/>
              </a:spcAft>
            </a:pPr>
            <a:r>
              <a:rPr lang="en-US" sz="1400" dirty="0"/>
              <a:t>Third-party LPs may be given multiple options with respect to “rolling over” longer-term investments:</a:t>
            </a:r>
          </a:p>
          <a:p>
            <a:pPr lvl="1">
              <a:spcBef>
                <a:spcPts val="0"/>
              </a:spcBef>
              <a:spcAft>
                <a:spcPts val="0"/>
              </a:spcAft>
            </a:pPr>
            <a:r>
              <a:rPr lang="en-US" sz="1400" dirty="0"/>
              <a:t>Term-limited Vehicles I and II may sell some or all of their investments to Term-limited Vehicles II and III, as the case may be, at the end of the life of Term-limited Vehicles I or II, as applicable</a:t>
            </a:r>
          </a:p>
          <a:p>
            <a:pPr lvl="1">
              <a:spcBef>
                <a:spcPts val="0"/>
              </a:spcBef>
              <a:spcAft>
                <a:spcPts val="0"/>
              </a:spcAft>
            </a:pPr>
            <a:r>
              <a:rPr lang="en-US" sz="1400" dirty="0"/>
              <a:t>Investors in Term-limited Vehicle I and II may be granted the option to invest in Term-limited Vehicles II or III, as applicable, and either (i) participate in all investments made by such term-limited vehicle or (ii) participate only in those investments sold by Term-limited Vehicle I to Term-limited Vehicle II or Term-limited Vehicle II to Term-limited Vehicle III, as applicable</a:t>
            </a:r>
          </a:p>
          <a:p>
            <a:pPr>
              <a:spcBef>
                <a:spcPts val="0"/>
              </a:spcBef>
            </a:pPr>
            <a:r>
              <a:rPr lang="en-US" sz="1400" dirty="0"/>
              <a:t>Disclosure language must be included up-front to enable cross-transactions between Term-limited Vehicles I, II and III</a:t>
            </a:r>
            <a:br>
              <a:rPr lang="en-US" sz="1400" dirty="0"/>
            </a:br>
            <a:endParaRPr lang="en-US" sz="1400" dirty="0"/>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6629228" cy="430887"/>
          </a:xfrm>
        </p:spPr>
        <p:txBody>
          <a:bodyPr/>
          <a:lstStyle/>
          <a:p>
            <a:r>
              <a:rPr lang="en-US" b="1" dirty="0"/>
              <a:t>Option 2 | </a:t>
            </a:r>
            <a:r>
              <a:rPr lang="en-US" altLang="zh-CN" dirty="0"/>
              <a:t>Rollover Vehicles</a:t>
            </a:r>
            <a:endParaRPr lang="en-US" dirty="0"/>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7</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A2D699E6-E375-C94B-BA07-678ED7BC85A7}"/>
              </a:ext>
            </a:extLst>
          </p:cNvPr>
          <p:cNvSpPr txBox="1">
            <a:spLocks/>
          </p:cNvSpPr>
          <p:nvPr/>
        </p:nvSpPr>
        <p:spPr>
          <a:xfrm>
            <a:off x="6095238" y="1140470"/>
            <a:ext cx="5564886" cy="57392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spcBef>
                <a:spcPts val="0"/>
              </a:spcBef>
              <a:spcAft>
                <a:spcPts val="0"/>
              </a:spcAft>
              <a:buNone/>
            </a:pPr>
            <a:r>
              <a:rPr lang="en-US" b="1" dirty="0">
                <a:solidFill>
                  <a:schemeClr val="tx1"/>
                </a:solidFill>
                <a:latin typeface="Noto Serif" panose="02020502060505020204" pitchFamily="18" charset="0"/>
                <a:ea typeface="Noto Serif" panose="02020502060505020204" pitchFamily="18" charset="0"/>
                <a:cs typeface="Noto Serif" panose="02020502060505020204" pitchFamily="18" charset="0"/>
              </a:rPr>
              <a:t>LP Liquidity</a:t>
            </a:r>
          </a:p>
          <a:p>
            <a:pPr marL="171450" lvl="1" indent="-171450">
              <a:spcBef>
                <a:spcPts val="0"/>
              </a:spcBef>
            </a:pPr>
            <a:r>
              <a:rPr lang="en-US" sz="1400" dirty="0"/>
              <a:t>Exit option upon termination of Term-limited Vehicle (e.g. locked in for the term of any particular vehicle)</a:t>
            </a:r>
            <a:endParaRPr lang="en-US" sz="1400" b="1" u="sng" dirty="0"/>
          </a:p>
          <a:p>
            <a:pPr marL="0" indent="0">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Investment Recovery</a:t>
            </a:r>
          </a:p>
          <a:p>
            <a:pPr>
              <a:spcBef>
                <a:spcPts val="0"/>
              </a:spcBef>
              <a:spcAft>
                <a:spcPts val="0"/>
              </a:spcAft>
            </a:pPr>
            <a:r>
              <a:rPr lang="en-US" sz="1400" dirty="0"/>
              <a:t>Current income: ongoing </a:t>
            </a:r>
          </a:p>
          <a:p>
            <a:pPr>
              <a:spcBef>
                <a:spcPts val="0"/>
              </a:spcBef>
              <a:spcAft>
                <a:spcPts val="0"/>
              </a:spcAft>
            </a:pPr>
            <a:r>
              <a:rPr lang="en-US" sz="1400" dirty="0"/>
              <a:t>Disposition income: periodic</a:t>
            </a:r>
          </a:p>
          <a:p>
            <a:pPr>
              <a:spcBef>
                <a:spcPts val="0"/>
              </a:spcBef>
              <a:spcAft>
                <a:spcPts val="0"/>
              </a:spcAft>
            </a:pPr>
            <a:r>
              <a:rPr lang="en-US" sz="1400" dirty="0"/>
              <a:t>Reinvestment likely to be limited</a:t>
            </a:r>
            <a:endParaRPr lang="en-US" sz="1400" b="1" u="sng" dirty="0"/>
          </a:p>
          <a:p>
            <a:pPr marL="0" indent="0">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Carried Interest &amp; Management Fee</a:t>
            </a:r>
          </a:p>
          <a:p>
            <a:pPr>
              <a:spcBef>
                <a:spcPts val="0"/>
              </a:spcBef>
              <a:spcAft>
                <a:spcPts val="0"/>
              </a:spcAft>
            </a:pPr>
            <a:r>
              <a:rPr lang="en-US" sz="1400" dirty="0"/>
              <a:t>Manager can have a traditional 2/20 Management Fee/Carried Interest structure (whether deal-by-deal or cumulative)</a:t>
            </a:r>
          </a:p>
          <a:p>
            <a:pPr>
              <a:spcBef>
                <a:spcPts val="0"/>
              </a:spcBef>
              <a:spcAft>
                <a:spcPts val="0"/>
              </a:spcAft>
            </a:pPr>
            <a:r>
              <a:rPr lang="en-US" sz="1400" dirty="0"/>
              <a:t>Typical fund model of management fee based on commitments during commitment period and stepping down to be based on invested capital thereafter</a:t>
            </a:r>
          </a:p>
          <a:p>
            <a:pPr>
              <a:spcBef>
                <a:spcPts val="0"/>
              </a:spcBef>
              <a:spcAft>
                <a:spcPts val="0"/>
              </a:spcAft>
            </a:pPr>
            <a:r>
              <a:rPr lang="en-US" sz="1400" dirty="0"/>
              <a:t>If LPs roll over, disaggregation of carry from prior fund; returns cumulative over term of investment across multiple vehicles</a:t>
            </a:r>
            <a:br>
              <a:rPr lang="en-US" sz="1400" dirty="0"/>
            </a:br>
            <a:endParaRPr lang="en-US" sz="1400" dirty="0"/>
          </a:p>
          <a:p>
            <a:pPr marL="0" indent="0">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Tax</a:t>
            </a:r>
          </a:p>
          <a:p>
            <a:pPr>
              <a:lnSpc>
                <a:spcPct val="120000"/>
              </a:lnSpc>
              <a:spcBef>
                <a:spcPts val="0"/>
              </a:spcBef>
              <a:spcAft>
                <a:spcPts val="0"/>
              </a:spcAft>
            </a:pPr>
            <a:r>
              <a:rPr lang="en-US" sz="1400" dirty="0"/>
              <a:t>Parallel fund or AIV structure can be used to accommodate non-US (including sovereign) and US tax-exempt investors, using blockers as necessary</a:t>
            </a:r>
          </a:p>
        </p:txBody>
      </p:sp>
      <p:sp>
        <p:nvSpPr>
          <p:cNvPr id="8" name="Title 4">
            <a:extLst>
              <a:ext uri="{FF2B5EF4-FFF2-40B4-BE49-F238E27FC236}">
                <a16:creationId xmlns:a16="http://schemas.microsoft.com/office/drawing/2014/main" id="{0D48782C-078D-9B46-802B-4103BFA48B21}"/>
              </a:ext>
            </a:extLst>
          </p:cNvPr>
          <p:cNvSpPr txBox="1">
            <a:spLocks/>
          </p:cNvSpPr>
          <p:nvPr/>
        </p:nvSpPr>
        <p:spPr>
          <a:xfrm>
            <a:off x="8392951" y="486202"/>
            <a:ext cx="2981460"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Considerations</a:t>
            </a:r>
          </a:p>
        </p:txBody>
      </p:sp>
    </p:spTree>
    <p:extLst>
      <p:ext uri="{BB962C8B-B14F-4D97-AF65-F5344CB8AC3E}">
        <p14:creationId xmlns:p14="http://schemas.microsoft.com/office/powerpoint/2010/main" val="301829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FB628-B533-49B2-A48E-B02E9E7524B7}"/>
              </a:ext>
            </a:extLst>
          </p:cNvPr>
          <p:cNvSpPr>
            <a:spLocks noGrp="1"/>
          </p:cNvSpPr>
          <p:nvPr>
            <p:ph idx="1"/>
          </p:nvPr>
        </p:nvSpPr>
        <p:spPr>
          <a:xfrm>
            <a:off x="767641" y="1253613"/>
            <a:ext cx="4920702" cy="5739204"/>
          </a:xfrm>
        </p:spPr>
        <p:txBody>
          <a:bodyPr>
            <a:noAutofit/>
          </a:body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Advantages</a:t>
            </a:r>
            <a:endParaRPr lang="en-US" sz="1600" dirty="0">
              <a:latin typeface="Noto Serif" panose="02020502060505020204" pitchFamily="18" charset="0"/>
              <a:ea typeface="Noto Serif" panose="02020502060505020204" pitchFamily="18" charset="0"/>
              <a:cs typeface="Noto Serif" panose="02020502060505020204" pitchFamily="18" charset="0"/>
            </a:endParaRPr>
          </a:p>
          <a:p>
            <a:pPr>
              <a:lnSpc>
                <a:spcPct val="120000"/>
              </a:lnSpc>
              <a:spcBef>
                <a:spcPts val="0"/>
              </a:spcBef>
              <a:spcAft>
                <a:spcPts val="0"/>
              </a:spcAft>
            </a:pPr>
            <a:r>
              <a:rPr lang="en-US" sz="1400" dirty="0"/>
              <a:t>Offers investors options that reflect their risk appetite and liquidity appetite</a:t>
            </a:r>
          </a:p>
          <a:p>
            <a:pPr>
              <a:lnSpc>
                <a:spcPct val="120000"/>
              </a:lnSpc>
              <a:spcBef>
                <a:spcPts val="0"/>
              </a:spcBef>
              <a:spcAft>
                <a:spcPts val="0"/>
              </a:spcAft>
            </a:pPr>
            <a:r>
              <a:rPr lang="en-US" sz="1400" dirty="0"/>
              <a:t>Similar terms to a standard term-limited fund that will be familiar to potential LPs</a:t>
            </a:r>
          </a:p>
          <a:p>
            <a:pPr>
              <a:lnSpc>
                <a:spcPct val="120000"/>
              </a:lnSpc>
              <a:spcBef>
                <a:spcPts val="0"/>
              </a:spcBef>
              <a:spcAft>
                <a:spcPts val="0"/>
              </a:spcAft>
            </a:pPr>
            <a:r>
              <a:rPr lang="en-US" sz="1400" dirty="0"/>
              <a:t>As with standard term-limited funds, minimal regulatory restrictions provided certain requirements are complied with (e.g. private offering to accredited investors and qualified purchasers)</a:t>
            </a:r>
          </a:p>
          <a:p>
            <a:pPr>
              <a:lnSpc>
                <a:spcPct val="120000"/>
              </a:lnSpc>
              <a:spcBef>
                <a:spcPts val="0"/>
              </a:spcBef>
              <a:spcAft>
                <a:spcPts val="0"/>
              </a:spcAft>
            </a:pPr>
            <a:r>
              <a:rPr lang="en-US" sz="1400" dirty="0"/>
              <a:t>Establishes pre-agreed exit options for investments that could beneficially be held for a longer term than the life of a particular term-limited fund</a:t>
            </a:r>
          </a:p>
          <a:p>
            <a:pPr>
              <a:lnSpc>
                <a:spcPct val="120000"/>
              </a:lnSpc>
              <a:spcBef>
                <a:spcPts val="0"/>
              </a:spcBef>
              <a:spcAft>
                <a:spcPts val="0"/>
              </a:spcAft>
            </a:pPr>
            <a:r>
              <a:rPr lang="en-US" sz="1400" dirty="0"/>
              <a:t>Effectively creates a “continuation fund” with upfront pre-approved rollover</a:t>
            </a:r>
          </a:p>
          <a:p>
            <a:pPr>
              <a:lnSpc>
                <a:spcPct val="120000"/>
              </a:lnSpc>
              <a:spcBef>
                <a:spcPts val="0"/>
              </a:spcBef>
              <a:spcAft>
                <a:spcPts val="0"/>
              </a:spcAft>
            </a:pPr>
            <a:r>
              <a:rPr lang="en-US" sz="1400" dirty="0"/>
              <a:t>Separate third-party manager entity that could accrue track record and manage multiple platforms </a:t>
            </a:r>
          </a:p>
        </p:txBody>
      </p:sp>
      <p:sp>
        <p:nvSpPr>
          <p:cNvPr id="5" name="Title 4">
            <a:extLst>
              <a:ext uri="{FF2B5EF4-FFF2-40B4-BE49-F238E27FC236}">
                <a16:creationId xmlns:a16="http://schemas.microsoft.com/office/drawing/2014/main" id="{81917E15-A5B5-4184-9C72-56AA24673F50}"/>
              </a:ext>
            </a:extLst>
          </p:cNvPr>
          <p:cNvSpPr>
            <a:spLocks noGrp="1"/>
          </p:cNvSpPr>
          <p:nvPr>
            <p:ph type="title"/>
          </p:nvPr>
        </p:nvSpPr>
        <p:spPr>
          <a:xfrm>
            <a:off x="759714" y="440677"/>
            <a:ext cx="7381392" cy="430887"/>
          </a:xfrm>
        </p:spPr>
        <p:txBody>
          <a:bodyPr/>
          <a:lstStyle/>
          <a:p>
            <a:r>
              <a:rPr lang="en-US" b="1" dirty="0"/>
              <a:t>Option 2 | </a:t>
            </a:r>
            <a:r>
              <a:rPr lang="en-US" altLang="zh-CN" dirty="0"/>
              <a:t>Rollover Vehicles</a:t>
            </a:r>
            <a:endParaRPr lang="en-US" dirty="0"/>
          </a:p>
        </p:txBody>
      </p:sp>
      <p:sp>
        <p:nvSpPr>
          <p:cNvPr id="6" name="Slide Number Placeholder 5">
            <a:extLst>
              <a:ext uri="{FF2B5EF4-FFF2-40B4-BE49-F238E27FC236}">
                <a16:creationId xmlns:a16="http://schemas.microsoft.com/office/drawing/2014/main" id="{13538D3A-1D6C-4DD5-9A23-70F7B674943C}"/>
              </a:ext>
            </a:extLst>
          </p:cNvPr>
          <p:cNvSpPr>
            <a:spLocks noGrp="1"/>
          </p:cNvSpPr>
          <p:nvPr>
            <p:ph type="sldNum" sz="quarter" idx="4"/>
          </p:nvPr>
        </p:nvSpPr>
        <p:spPr/>
        <p:txBody>
          <a:bodyPr/>
          <a:lstStyle/>
          <a:p>
            <a:fld id="{54721A9B-34A7-4855-82EE-AAF4BC367DA2}" type="slidenum">
              <a:rPr lang="en-US"/>
              <a:pPr/>
              <a:t>8</a:t>
            </a:fld>
            <a:r>
              <a:rPr lang="en-US" dirty="0"/>
              <a:t> | Permanent Capital Vehicles: An Overview of Alternative Structures and Terms</a:t>
            </a:r>
          </a:p>
        </p:txBody>
      </p:sp>
      <p:sp>
        <p:nvSpPr>
          <p:cNvPr id="7" name="Content Placeholder 1">
            <a:extLst>
              <a:ext uri="{FF2B5EF4-FFF2-40B4-BE49-F238E27FC236}">
                <a16:creationId xmlns:a16="http://schemas.microsoft.com/office/drawing/2014/main" id="{6FD23622-63A1-3741-9C90-9644A23A9BC5}"/>
              </a:ext>
            </a:extLst>
          </p:cNvPr>
          <p:cNvSpPr txBox="1">
            <a:spLocks/>
          </p:cNvSpPr>
          <p:nvPr/>
        </p:nvSpPr>
        <p:spPr>
          <a:xfrm>
            <a:off x="6638298" y="1460091"/>
            <a:ext cx="4793988" cy="57392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00000"/>
              </a:lnSpc>
              <a:spcBef>
                <a:spcPts val="500"/>
              </a:spcBef>
              <a:buFont typeface="Arial"/>
              <a:buChar char="•"/>
              <a:defRPr sz="1600" kern="1200">
                <a:solidFill>
                  <a:schemeClr val="tx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a:buChar char="•"/>
              <a:defRPr sz="16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a:buChar char="•"/>
              <a:defRPr sz="16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20000"/>
              </a:lnSpc>
              <a:spcBef>
                <a:spcPts val="0"/>
              </a:spcBef>
              <a:spcAft>
                <a:spcPts val="0"/>
              </a:spcAft>
              <a:buNone/>
            </a:pPr>
            <a:r>
              <a:rPr lang="en-US" sz="1600" b="1" dirty="0">
                <a:latin typeface="Noto Serif" panose="02020502060505020204" pitchFamily="18" charset="0"/>
                <a:ea typeface="Noto Serif" panose="02020502060505020204" pitchFamily="18" charset="0"/>
                <a:cs typeface="Noto Serif" panose="02020502060505020204" pitchFamily="18" charset="0"/>
              </a:rPr>
              <a:t>Disadvantages</a:t>
            </a:r>
            <a:endParaRPr lang="en-US" sz="1600" b="1" u="sng" dirty="0">
              <a:latin typeface="Noto Serif" panose="02020502060505020204" pitchFamily="18" charset="0"/>
              <a:ea typeface="Noto Serif" panose="02020502060505020204" pitchFamily="18" charset="0"/>
              <a:cs typeface="Noto Serif" panose="02020502060505020204" pitchFamily="18" charset="0"/>
            </a:endParaRPr>
          </a:p>
          <a:p>
            <a:pPr>
              <a:lnSpc>
                <a:spcPct val="120000"/>
              </a:lnSpc>
              <a:spcBef>
                <a:spcPts val="0"/>
              </a:spcBef>
              <a:spcAft>
                <a:spcPts val="0"/>
              </a:spcAft>
            </a:pPr>
            <a:r>
              <a:rPr lang="en-US" sz="1400" dirty="0"/>
              <a:t>Can only be offered to investors who meet the accredited investor and qualified purchaser criteria</a:t>
            </a:r>
          </a:p>
          <a:p>
            <a:pPr>
              <a:lnSpc>
                <a:spcPct val="120000"/>
              </a:lnSpc>
              <a:spcBef>
                <a:spcPts val="0"/>
              </a:spcBef>
              <a:spcAft>
                <a:spcPts val="0"/>
              </a:spcAft>
            </a:pPr>
            <a:r>
              <a:rPr lang="en-US" sz="1400" dirty="0"/>
              <a:t>Existence of multiple term-limited vehicles will require periodic fundraising expenses</a:t>
            </a:r>
          </a:p>
        </p:txBody>
      </p:sp>
      <p:cxnSp>
        <p:nvCxnSpPr>
          <p:cNvPr id="8" name="Straight Connector 7">
            <a:extLst>
              <a:ext uri="{FF2B5EF4-FFF2-40B4-BE49-F238E27FC236}">
                <a16:creationId xmlns:a16="http://schemas.microsoft.com/office/drawing/2014/main" id="{E9CE11C5-435F-844E-B48B-4F7E21DF8037}"/>
              </a:ext>
            </a:extLst>
          </p:cNvPr>
          <p:cNvCxnSpPr>
            <a:cxnSpLocks/>
          </p:cNvCxnSpPr>
          <p:nvPr/>
        </p:nvCxnSpPr>
        <p:spPr>
          <a:xfrm>
            <a:off x="6105071" y="1460091"/>
            <a:ext cx="0" cy="4218038"/>
          </a:xfrm>
          <a:prstGeom prst="line">
            <a:avLst/>
          </a:prstGeom>
        </p:spPr>
        <p:style>
          <a:lnRef idx="1">
            <a:schemeClr val="dk1"/>
          </a:lnRef>
          <a:fillRef idx="0">
            <a:schemeClr val="dk1"/>
          </a:fillRef>
          <a:effectRef idx="0">
            <a:schemeClr val="dk1"/>
          </a:effectRef>
          <a:fontRef idx="minor">
            <a:schemeClr val="tx1"/>
          </a:fontRef>
        </p:style>
      </p:cxnSp>
      <p:sp>
        <p:nvSpPr>
          <p:cNvPr id="11" name="Title 4">
            <a:extLst>
              <a:ext uri="{FF2B5EF4-FFF2-40B4-BE49-F238E27FC236}">
                <a16:creationId xmlns:a16="http://schemas.microsoft.com/office/drawing/2014/main" id="{B23C5DC5-0956-2A4E-8A74-B37CCAC96CEA}"/>
              </a:ext>
            </a:extLst>
          </p:cNvPr>
          <p:cNvSpPr txBox="1">
            <a:spLocks/>
          </p:cNvSpPr>
          <p:nvPr/>
        </p:nvSpPr>
        <p:spPr>
          <a:xfrm>
            <a:off x="7242577" y="486202"/>
            <a:ext cx="4131834" cy="369332"/>
          </a:xfrm>
          <a:prstGeom prst="rect">
            <a:avLst/>
          </a:prstGeom>
        </p:spPr>
        <p:txBody>
          <a:bodyPr vert="horz" wrap="square" lIns="91440" tIns="45720" rIns="91440" bIns="45720" rtlCol="0" anchor="ctr">
            <a:spAutoFit/>
          </a:bodyPr>
          <a:lstStyle>
            <a:lvl1pPr algn="l" defTabSz="914400" rtl="0" eaLnBrk="1" latinLnBrk="0" hangingPunct="1">
              <a:lnSpc>
                <a:spcPct val="100000"/>
              </a:lnSpc>
              <a:spcBef>
                <a:spcPct val="0"/>
              </a:spcBef>
              <a:buNone/>
              <a:defRPr sz="2200" kern="1200">
                <a:solidFill>
                  <a:schemeClr val="tx1"/>
                </a:solidFill>
                <a:latin typeface="Noto Serif JP" panose="02020700000000000000" pitchFamily="18" charset="-128"/>
                <a:ea typeface="Noto Serif JP" panose="02020700000000000000" pitchFamily="18" charset="-128"/>
                <a:cs typeface="Segoe UI Semibold" panose="020B0702040204020203" pitchFamily="34" charset="0"/>
              </a:defRPr>
            </a:lvl1pPr>
          </a:lstStyle>
          <a:p>
            <a:pPr algn="r"/>
            <a:r>
              <a:rPr lang="en-US" sz="1800" i="1" dirty="0">
                <a:solidFill>
                  <a:schemeClr val="bg2"/>
                </a:solidFill>
              </a:rPr>
              <a:t>Advantages &amp; Disadvantages</a:t>
            </a:r>
          </a:p>
        </p:txBody>
      </p:sp>
    </p:spTree>
    <p:extLst>
      <p:ext uri="{BB962C8B-B14F-4D97-AF65-F5344CB8AC3E}">
        <p14:creationId xmlns:p14="http://schemas.microsoft.com/office/powerpoint/2010/main" val="526943130"/>
      </p:ext>
    </p:extLst>
  </p:cSld>
  <p:clrMapOvr>
    <a:masterClrMapping/>
  </p:clrMapOvr>
</p:sld>
</file>

<file path=ppt/theme/theme1.xml><?xml version="1.0" encoding="utf-8"?>
<a:theme xmlns:a="http://schemas.openxmlformats.org/drawingml/2006/main" name="Research_Industry_Statistics_PPT_Template_v2">
  <a:themeElements>
    <a:clrScheme name="GPCA PPT">
      <a:dk1>
        <a:srgbClr val="354B54"/>
      </a:dk1>
      <a:lt1>
        <a:sysClr val="window" lastClr="FFFFFF"/>
      </a:lt1>
      <a:dk2>
        <a:srgbClr val="465A65"/>
      </a:dk2>
      <a:lt2>
        <a:srgbClr val="8D98A3"/>
      </a:lt2>
      <a:accent1>
        <a:srgbClr val="FBB18C"/>
      </a:accent1>
      <a:accent2>
        <a:srgbClr val="F35506"/>
      </a:accent2>
      <a:accent3>
        <a:srgbClr val="FFDE9C"/>
      </a:accent3>
      <a:accent4>
        <a:srgbClr val="FFC039"/>
      </a:accent4>
      <a:accent5>
        <a:srgbClr val="9FBE95"/>
      </a:accent5>
      <a:accent6>
        <a:srgbClr val="67805D"/>
      </a:accent6>
      <a:hlink>
        <a:srgbClr val="F35506"/>
      </a:hlink>
      <a:folHlink>
        <a:srgbClr val="F355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BAFD47C7-6F2C-4819-931C-99653E8A6803}" vid="{98529513-8AB9-48AA-880D-E072E066CE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4AFE382CB9A44CA18B440D23335F4B" ma:contentTypeVersion="13" ma:contentTypeDescription="Create a new document." ma:contentTypeScope="" ma:versionID="dafbd517a585cd516634e46e43c0ff7a">
  <xsd:schema xmlns:xsd="http://www.w3.org/2001/XMLSchema" xmlns:xs="http://www.w3.org/2001/XMLSchema" xmlns:p="http://schemas.microsoft.com/office/2006/metadata/properties" xmlns:ns2="125928a3-9c9d-46a8-9b6c-82c4463cbc9c" xmlns:ns3="555208f9-f4b2-46a8-9337-35416b9dfefc" targetNamespace="http://schemas.microsoft.com/office/2006/metadata/properties" ma:root="true" ma:fieldsID="f00c37e263b6401af2166992e1a7ec75" ns2:_="" ns3:_="">
    <xsd:import namespace="125928a3-9c9d-46a8-9b6c-82c4463cbc9c"/>
    <xsd:import namespace="555208f9-f4b2-46a8-9337-35416b9dfe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928a3-9c9d-46a8-9b6c-82c4463cbc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5208f9-f4b2-46a8-9337-35416b9dfef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6EC77-4D7E-4272-830C-7A6DBF751F96}">
  <ds:schemaRefs>
    <ds:schemaRef ds:uri="http://schemas.microsoft.com/sharepoint/v3/contenttype/forms"/>
  </ds:schemaRefs>
</ds:datastoreItem>
</file>

<file path=customXml/itemProps2.xml><?xml version="1.0" encoding="utf-8"?>
<ds:datastoreItem xmlns:ds="http://schemas.openxmlformats.org/officeDocument/2006/customXml" ds:itemID="{859BCED9-EC51-4B6E-BD9C-860D1F4685B4}">
  <ds:schemaRefs>
    <ds:schemaRef ds:uri="http://schemas.openxmlformats.org/package/2006/metadata/core-properties"/>
    <ds:schemaRef ds:uri="125928a3-9c9d-46a8-9b6c-82c4463cbc9c"/>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555208f9-f4b2-46a8-9337-35416b9dfef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7DC93DF-C807-4CE2-8428-153E16D16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928a3-9c9d-46a8-9b6c-82c4463cbc9c"/>
    <ds:schemaRef ds:uri="555208f9-f4b2-46a8-9337-35416b9dfe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3042</TotalTime>
  <Words>3201</Words>
  <Application>Microsoft Office PowerPoint</Application>
  <PresentationFormat>Widescreen</PresentationFormat>
  <Paragraphs>360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Research_Industry_Statistics_PPT_Template_v2</vt:lpstr>
      <vt:lpstr>Permanent Capital Vehicles  An Overview of Alternative Structures and Terms</vt:lpstr>
      <vt:lpstr>Introduction</vt:lpstr>
      <vt:lpstr>Table of Contents</vt:lpstr>
      <vt:lpstr>Option 1 | Private Holding Company</vt:lpstr>
      <vt:lpstr>Option 1 | Private Holding Company</vt:lpstr>
      <vt:lpstr>Option 1 | Private Holding Company</vt:lpstr>
      <vt:lpstr>Option 2 | Rollover Vehicles</vt:lpstr>
      <vt:lpstr>Option 2 | Rollover Vehicles</vt:lpstr>
      <vt:lpstr>Option 2 | Rollover Vehicles</vt:lpstr>
      <vt:lpstr>Option 3 | Evergreen Fund</vt:lpstr>
      <vt:lpstr>Option 3 | Evergreen Fund</vt:lpstr>
      <vt:lpstr>Option 3 | Evergreen Fund</vt:lpstr>
      <vt:lpstr>Option 4 | Open-Ended Funds</vt:lpstr>
      <vt:lpstr>Option 4 | Open-Ended Funds</vt:lpstr>
      <vt:lpstr>Option 4 | Open-Ended Funds</vt:lpstr>
      <vt:lpstr>Option 5 | Public Holding Company</vt:lpstr>
      <vt:lpstr>Option 5 | Public Holding Company</vt:lpstr>
      <vt:lpstr>Option 5 | Public Holding Company</vt:lpstr>
      <vt:lpstr>Option 6 | Series Partnership / Umbrella Fund</vt:lpstr>
      <vt:lpstr>Option 6 | Series Partnership / Umbrella Fund</vt:lpstr>
      <vt:lpstr>Option 6 | Series Partnership / Umbrella Fund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Schlapinski</dc:creator>
  <cp:lastModifiedBy>Natalie Martinez</cp:lastModifiedBy>
  <cp:revision>50</cp:revision>
  <dcterms:created xsi:type="dcterms:W3CDTF">2017-10-04T17:41:12Z</dcterms:created>
  <dcterms:modified xsi:type="dcterms:W3CDTF">2022-01-10T18:54:14Z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0x0101009E4AFE382CB9A44CA18B440D23335F4B</vt:lpwstr>
  </property>
</Properties>
</file>